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322"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 id="318" r:id="rId65"/>
    <p:sldId id="319" r:id="rId66"/>
    <p:sldId id="320" r:id="rId67"/>
    <p:sldId id="321" r:id="rId68"/>
    <p:sldId id="323" r:id="rId69"/>
    <p:sldId id="324" r:id="rId70"/>
    <p:sldId id="325" r:id="rId71"/>
    <p:sldId id="326" r:id="rId72"/>
    <p:sldId id="327" r:id="rId73"/>
    <p:sldId id="328" r:id="rId74"/>
    <p:sldId id="329" r:id="rId75"/>
    <p:sldId id="330" r:id="rId76"/>
    <p:sldId id="331" r:id="rId77"/>
    <p:sldId id="332" r:id="rId7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7" autoAdjust="0"/>
    <p:restoredTop sz="94660"/>
  </p:normalViewPr>
  <p:slideViewPr>
    <p:cSldViewPr snapToGrid="0">
      <p:cViewPr varScale="1">
        <p:scale>
          <a:sx n="90" d="100"/>
          <a:sy n="90" d="100"/>
        </p:scale>
        <p:origin x="403" y="3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6.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7.emf"/></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image" Target="../media/image18.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20.emf"/></Relationships>
</file>

<file path=ppt/drawings/_rels/vmlDrawing14.v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image" Target="../media/image18.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22.emf"/></Relationships>
</file>

<file path=ppt/drawings/_rels/vmlDrawing16.v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image" Target="../media/image23.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25.emf"/></Relationships>
</file>

<file path=ppt/drawings/_rels/vmlDrawing18.v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image" Target="../media/image26.emf"/></Relationships>
</file>

<file path=ppt/drawings/_rels/vmlDrawing19.v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29.emf"/><Relationship Id="rId1" Type="http://schemas.openxmlformats.org/officeDocument/2006/relationships/image" Target="../media/image28.emf"/><Relationship Id="rId4" Type="http://schemas.openxmlformats.org/officeDocument/2006/relationships/image" Target="../media/image3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20.v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image" Target="../media/image33.emf"/><Relationship Id="rId1" Type="http://schemas.openxmlformats.org/officeDocument/2006/relationships/image" Target="../media/image32.emf"/></Relationships>
</file>

<file path=ppt/drawings/_rels/vmlDrawing21.v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image" Target="../media/image35.emf"/></Relationships>
</file>

<file path=ppt/drawings/_rels/vmlDrawing22.v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image" Target="../media/image38.emf"/><Relationship Id="rId1" Type="http://schemas.openxmlformats.org/officeDocument/2006/relationships/image" Target="../media/image37.emf"/><Relationship Id="rId4" Type="http://schemas.openxmlformats.org/officeDocument/2006/relationships/image" Target="../media/image40.e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41.e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42.e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43.e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44.e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45.e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46.emf"/></Relationships>
</file>

<file path=ppt/drawings/_rels/vmlDrawing29.v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image" Target="../media/image47.e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image" Target="../media/image7.emf"/></Relationships>
</file>

<file path=ppt/drawings/_rels/vmlDrawing30.vml.rels><?xml version="1.0" encoding="UTF-8" standalone="yes"?>
<Relationships xmlns="http://schemas.openxmlformats.org/package/2006/relationships"><Relationship Id="rId2" Type="http://schemas.openxmlformats.org/officeDocument/2006/relationships/image" Target="../media/image50.emf"/><Relationship Id="rId1" Type="http://schemas.openxmlformats.org/officeDocument/2006/relationships/image" Target="../media/image49.e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51.e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52.emf"/></Relationships>
</file>

<file path=ppt/drawings/_rels/vmlDrawing33.vml.rels><?xml version="1.0" encoding="UTF-8" standalone="yes"?>
<Relationships xmlns="http://schemas.openxmlformats.org/package/2006/relationships"><Relationship Id="rId1" Type="http://schemas.openxmlformats.org/officeDocument/2006/relationships/image" Target="../media/image53.emf"/></Relationships>
</file>

<file path=ppt/drawings/_rels/vmlDrawing34.vml.rels><?xml version="1.0" encoding="UTF-8" standalone="yes"?>
<Relationships xmlns="http://schemas.openxmlformats.org/package/2006/relationships"><Relationship Id="rId2" Type="http://schemas.openxmlformats.org/officeDocument/2006/relationships/image" Target="../media/image55.emf"/><Relationship Id="rId1" Type="http://schemas.openxmlformats.org/officeDocument/2006/relationships/image" Target="../media/image54.emf"/></Relationships>
</file>

<file path=ppt/drawings/_rels/vmlDrawing35.vml.rels><?xml version="1.0" encoding="UTF-8" standalone="yes"?>
<Relationships xmlns="http://schemas.openxmlformats.org/package/2006/relationships"><Relationship Id="rId1" Type="http://schemas.openxmlformats.org/officeDocument/2006/relationships/image" Target="../media/image56.emf"/></Relationships>
</file>

<file path=ppt/drawings/_rels/vmlDrawing36.vml.rels><?xml version="1.0" encoding="UTF-8" standalone="yes"?>
<Relationships xmlns="http://schemas.openxmlformats.org/package/2006/relationships"><Relationship Id="rId3" Type="http://schemas.openxmlformats.org/officeDocument/2006/relationships/image" Target="../media/image59.emf"/><Relationship Id="rId2" Type="http://schemas.openxmlformats.org/officeDocument/2006/relationships/image" Target="../media/image58.emf"/><Relationship Id="rId1" Type="http://schemas.openxmlformats.org/officeDocument/2006/relationships/image" Target="../media/image57.emf"/><Relationship Id="rId4" Type="http://schemas.openxmlformats.org/officeDocument/2006/relationships/image" Target="../media/image60.emf"/></Relationships>
</file>

<file path=ppt/drawings/_rels/vmlDrawing37.vml.rels><?xml version="1.0" encoding="UTF-8" standalone="yes"?>
<Relationships xmlns="http://schemas.openxmlformats.org/package/2006/relationships"><Relationship Id="rId1" Type="http://schemas.openxmlformats.org/officeDocument/2006/relationships/image" Target="../media/image61.emf"/></Relationships>
</file>

<file path=ppt/drawings/_rels/vmlDrawing38.vml.rels><?xml version="1.0" encoding="UTF-8" standalone="yes"?>
<Relationships xmlns="http://schemas.openxmlformats.org/package/2006/relationships"><Relationship Id="rId2" Type="http://schemas.openxmlformats.org/officeDocument/2006/relationships/image" Target="../media/image63.emf"/><Relationship Id="rId1" Type="http://schemas.openxmlformats.org/officeDocument/2006/relationships/image" Target="../media/image62.emf"/></Relationships>
</file>

<file path=ppt/drawings/_rels/vmlDrawing39.vml.rels><?xml version="1.0" encoding="UTF-8" standalone="yes"?>
<Relationships xmlns="http://schemas.openxmlformats.org/package/2006/relationships"><Relationship Id="rId2" Type="http://schemas.openxmlformats.org/officeDocument/2006/relationships/image" Target="../media/image65.emf"/><Relationship Id="rId1" Type="http://schemas.openxmlformats.org/officeDocument/2006/relationships/image" Target="../media/image64.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40.vml.rels><?xml version="1.0" encoding="UTF-8" standalone="yes"?>
<Relationships xmlns="http://schemas.openxmlformats.org/package/2006/relationships"><Relationship Id="rId1" Type="http://schemas.openxmlformats.org/officeDocument/2006/relationships/image" Target="../media/image67.emf"/></Relationships>
</file>

<file path=ppt/drawings/_rels/vmlDrawing41.vml.rels><?xml version="1.0" encoding="UTF-8" standalone="yes"?>
<Relationships xmlns="http://schemas.openxmlformats.org/package/2006/relationships"><Relationship Id="rId1" Type="http://schemas.openxmlformats.org/officeDocument/2006/relationships/image" Target="../media/image68.emf"/></Relationships>
</file>

<file path=ppt/drawings/_rels/vmlDrawing42.vml.rels><?xml version="1.0" encoding="UTF-8" standalone="yes"?>
<Relationships xmlns="http://schemas.openxmlformats.org/package/2006/relationships"><Relationship Id="rId1" Type="http://schemas.openxmlformats.org/officeDocument/2006/relationships/image" Target="../media/image69.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image" Target="../media/image1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4.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5.e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7336EE-0883-4144-BC5B-FD6F9588066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D32481B-1B11-4856-BBE2-FDAEBD4A1EF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9BE64C8-93B4-4E2E-AAC2-09ADF12CCED7}"/>
              </a:ext>
            </a:extLst>
          </p:cNvPr>
          <p:cNvSpPr>
            <a:spLocks noGrp="1"/>
          </p:cNvSpPr>
          <p:nvPr>
            <p:ph type="dt" sz="half" idx="10"/>
          </p:nvPr>
        </p:nvSpPr>
        <p:spPr/>
        <p:txBody>
          <a:bodyPr/>
          <a:lstStyle/>
          <a:p>
            <a:fld id="{B1B018C1-7A8C-4840-990B-74785FD916B6}" type="datetimeFigureOut">
              <a:rPr lang="en-US" smtClean="0"/>
              <a:t>4/18/2019</a:t>
            </a:fld>
            <a:endParaRPr lang="en-US"/>
          </a:p>
        </p:txBody>
      </p:sp>
      <p:sp>
        <p:nvSpPr>
          <p:cNvPr id="5" name="Footer Placeholder 4">
            <a:extLst>
              <a:ext uri="{FF2B5EF4-FFF2-40B4-BE49-F238E27FC236}">
                <a16:creationId xmlns:a16="http://schemas.microsoft.com/office/drawing/2014/main" id="{EF22E9B7-EF64-4B81-A7C7-AC8A8B0647D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597EB8E-3BFD-4D7C-B5E4-68FB127A0B74}"/>
              </a:ext>
            </a:extLst>
          </p:cNvPr>
          <p:cNvSpPr>
            <a:spLocks noGrp="1"/>
          </p:cNvSpPr>
          <p:nvPr>
            <p:ph type="sldNum" sz="quarter" idx="12"/>
          </p:nvPr>
        </p:nvSpPr>
        <p:spPr/>
        <p:txBody>
          <a:bodyPr/>
          <a:lstStyle/>
          <a:p>
            <a:fld id="{DBFAC40A-4F5B-4A93-B427-42698EA164B2}" type="slidenum">
              <a:rPr lang="en-US" smtClean="0"/>
              <a:t>‹#›</a:t>
            </a:fld>
            <a:endParaRPr lang="en-US"/>
          </a:p>
        </p:txBody>
      </p:sp>
    </p:spTree>
    <p:extLst>
      <p:ext uri="{BB962C8B-B14F-4D97-AF65-F5344CB8AC3E}">
        <p14:creationId xmlns:p14="http://schemas.microsoft.com/office/powerpoint/2010/main" val="14694571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C60356-3E41-49B7-AF95-6F5362C45CA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D0890C0-C598-4893-801C-05BE67CD9AA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6FC76B0-5227-4E78-B8BA-8C60D1707A41}"/>
              </a:ext>
            </a:extLst>
          </p:cNvPr>
          <p:cNvSpPr>
            <a:spLocks noGrp="1"/>
          </p:cNvSpPr>
          <p:nvPr>
            <p:ph type="dt" sz="half" idx="10"/>
          </p:nvPr>
        </p:nvSpPr>
        <p:spPr/>
        <p:txBody>
          <a:bodyPr/>
          <a:lstStyle/>
          <a:p>
            <a:fld id="{B1B018C1-7A8C-4840-990B-74785FD916B6}" type="datetimeFigureOut">
              <a:rPr lang="en-US" smtClean="0"/>
              <a:t>4/18/2019</a:t>
            </a:fld>
            <a:endParaRPr lang="en-US"/>
          </a:p>
        </p:txBody>
      </p:sp>
      <p:sp>
        <p:nvSpPr>
          <p:cNvPr id="5" name="Footer Placeholder 4">
            <a:extLst>
              <a:ext uri="{FF2B5EF4-FFF2-40B4-BE49-F238E27FC236}">
                <a16:creationId xmlns:a16="http://schemas.microsoft.com/office/drawing/2014/main" id="{24E10CEF-C19E-449D-A734-12F611E445F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C7DC85-BF09-4192-8536-6D60F555F6C5}"/>
              </a:ext>
            </a:extLst>
          </p:cNvPr>
          <p:cNvSpPr>
            <a:spLocks noGrp="1"/>
          </p:cNvSpPr>
          <p:nvPr>
            <p:ph type="sldNum" sz="quarter" idx="12"/>
          </p:nvPr>
        </p:nvSpPr>
        <p:spPr/>
        <p:txBody>
          <a:bodyPr/>
          <a:lstStyle/>
          <a:p>
            <a:fld id="{DBFAC40A-4F5B-4A93-B427-42698EA164B2}" type="slidenum">
              <a:rPr lang="en-US" smtClean="0"/>
              <a:t>‹#›</a:t>
            </a:fld>
            <a:endParaRPr lang="en-US"/>
          </a:p>
        </p:txBody>
      </p:sp>
    </p:spTree>
    <p:extLst>
      <p:ext uri="{BB962C8B-B14F-4D97-AF65-F5344CB8AC3E}">
        <p14:creationId xmlns:p14="http://schemas.microsoft.com/office/powerpoint/2010/main" val="5429159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FCAB272-627E-481A-80BC-D19776D1C83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F372595-0C03-4CD3-A90D-433D4894DF0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A290489-5D9B-4780-8277-86DD2F6E2CA1}"/>
              </a:ext>
            </a:extLst>
          </p:cNvPr>
          <p:cNvSpPr>
            <a:spLocks noGrp="1"/>
          </p:cNvSpPr>
          <p:nvPr>
            <p:ph type="dt" sz="half" idx="10"/>
          </p:nvPr>
        </p:nvSpPr>
        <p:spPr/>
        <p:txBody>
          <a:bodyPr/>
          <a:lstStyle/>
          <a:p>
            <a:fld id="{B1B018C1-7A8C-4840-990B-74785FD916B6}" type="datetimeFigureOut">
              <a:rPr lang="en-US" smtClean="0"/>
              <a:t>4/18/2019</a:t>
            </a:fld>
            <a:endParaRPr lang="en-US"/>
          </a:p>
        </p:txBody>
      </p:sp>
      <p:sp>
        <p:nvSpPr>
          <p:cNvPr id="5" name="Footer Placeholder 4">
            <a:extLst>
              <a:ext uri="{FF2B5EF4-FFF2-40B4-BE49-F238E27FC236}">
                <a16:creationId xmlns:a16="http://schemas.microsoft.com/office/drawing/2014/main" id="{CD46D4AC-E306-4DF9-9D2D-6F58E9FE812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8B2F7B5-C15B-44D8-BDDE-182B2F90D553}"/>
              </a:ext>
            </a:extLst>
          </p:cNvPr>
          <p:cNvSpPr>
            <a:spLocks noGrp="1"/>
          </p:cNvSpPr>
          <p:nvPr>
            <p:ph type="sldNum" sz="quarter" idx="12"/>
          </p:nvPr>
        </p:nvSpPr>
        <p:spPr/>
        <p:txBody>
          <a:bodyPr/>
          <a:lstStyle/>
          <a:p>
            <a:fld id="{DBFAC40A-4F5B-4A93-B427-42698EA164B2}" type="slidenum">
              <a:rPr lang="en-US" smtClean="0"/>
              <a:t>‹#›</a:t>
            </a:fld>
            <a:endParaRPr lang="en-US"/>
          </a:p>
        </p:txBody>
      </p:sp>
    </p:spTree>
    <p:extLst>
      <p:ext uri="{BB962C8B-B14F-4D97-AF65-F5344CB8AC3E}">
        <p14:creationId xmlns:p14="http://schemas.microsoft.com/office/powerpoint/2010/main" val="35763718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AFB3C5-618F-4807-884F-DB68AC70BC0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A36F005-887F-4B14-AB0A-64E1FA6DA5B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33F9234-D78E-459C-B06D-FAC9531E5FE2}"/>
              </a:ext>
            </a:extLst>
          </p:cNvPr>
          <p:cNvSpPr>
            <a:spLocks noGrp="1"/>
          </p:cNvSpPr>
          <p:nvPr>
            <p:ph type="dt" sz="half" idx="10"/>
          </p:nvPr>
        </p:nvSpPr>
        <p:spPr/>
        <p:txBody>
          <a:bodyPr/>
          <a:lstStyle/>
          <a:p>
            <a:fld id="{B1B018C1-7A8C-4840-990B-74785FD916B6}" type="datetimeFigureOut">
              <a:rPr lang="en-US" smtClean="0"/>
              <a:t>4/18/2019</a:t>
            </a:fld>
            <a:endParaRPr lang="en-US"/>
          </a:p>
        </p:txBody>
      </p:sp>
      <p:sp>
        <p:nvSpPr>
          <p:cNvPr id="5" name="Footer Placeholder 4">
            <a:extLst>
              <a:ext uri="{FF2B5EF4-FFF2-40B4-BE49-F238E27FC236}">
                <a16:creationId xmlns:a16="http://schemas.microsoft.com/office/drawing/2014/main" id="{380DA05B-2C75-4480-842C-3D1E366F112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F3126F-19E1-4D33-A71E-837879EE5A12}"/>
              </a:ext>
            </a:extLst>
          </p:cNvPr>
          <p:cNvSpPr>
            <a:spLocks noGrp="1"/>
          </p:cNvSpPr>
          <p:nvPr>
            <p:ph type="sldNum" sz="quarter" idx="12"/>
          </p:nvPr>
        </p:nvSpPr>
        <p:spPr/>
        <p:txBody>
          <a:bodyPr/>
          <a:lstStyle/>
          <a:p>
            <a:fld id="{DBFAC40A-4F5B-4A93-B427-42698EA164B2}" type="slidenum">
              <a:rPr lang="en-US" smtClean="0"/>
              <a:t>‹#›</a:t>
            </a:fld>
            <a:endParaRPr lang="en-US"/>
          </a:p>
        </p:txBody>
      </p:sp>
    </p:spTree>
    <p:extLst>
      <p:ext uri="{BB962C8B-B14F-4D97-AF65-F5344CB8AC3E}">
        <p14:creationId xmlns:p14="http://schemas.microsoft.com/office/powerpoint/2010/main" val="8228492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EF29B-F2A0-4778-B232-1CF698ADCED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D168BCC-4744-491B-89C0-065E85D7BE2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78B4B5B-DD6B-42F9-A062-89182201DE4F}"/>
              </a:ext>
            </a:extLst>
          </p:cNvPr>
          <p:cNvSpPr>
            <a:spLocks noGrp="1"/>
          </p:cNvSpPr>
          <p:nvPr>
            <p:ph type="dt" sz="half" idx="10"/>
          </p:nvPr>
        </p:nvSpPr>
        <p:spPr/>
        <p:txBody>
          <a:bodyPr/>
          <a:lstStyle/>
          <a:p>
            <a:fld id="{B1B018C1-7A8C-4840-990B-74785FD916B6}" type="datetimeFigureOut">
              <a:rPr lang="en-US" smtClean="0"/>
              <a:t>4/18/2019</a:t>
            </a:fld>
            <a:endParaRPr lang="en-US"/>
          </a:p>
        </p:txBody>
      </p:sp>
      <p:sp>
        <p:nvSpPr>
          <p:cNvPr id="5" name="Footer Placeholder 4">
            <a:extLst>
              <a:ext uri="{FF2B5EF4-FFF2-40B4-BE49-F238E27FC236}">
                <a16:creationId xmlns:a16="http://schemas.microsoft.com/office/drawing/2014/main" id="{3BC6A9B7-6BF7-401F-B7CA-FD23A62214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BA8EF60-5410-4C2B-8F18-7C8F5B9335EE}"/>
              </a:ext>
            </a:extLst>
          </p:cNvPr>
          <p:cNvSpPr>
            <a:spLocks noGrp="1"/>
          </p:cNvSpPr>
          <p:nvPr>
            <p:ph type="sldNum" sz="quarter" idx="12"/>
          </p:nvPr>
        </p:nvSpPr>
        <p:spPr/>
        <p:txBody>
          <a:bodyPr/>
          <a:lstStyle/>
          <a:p>
            <a:fld id="{DBFAC40A-4F5B-4A93-B427-42698EA164B2}" type="slidenum">
              <a:rPr lang="en-US" smtClean="0"/>
              <a:t>‹#›</a:t>
            </a:fld>
            <a:endParaRPr lang="en-US"/>
          </a:p>
        </p:txBody>
      </p:sp>
    </p:spTree>
    <p:extLst>
      <p:ext uri="{BB962C8B-B14F-4D97-AF65-F5344CB8AC3E}">
        <p14:creationId xmlns:p14="http://schemas.microsoft.com/office/powerpoint/2010/main" val="12821788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7CB824-7643-4F7F-9E79-7AA5E80848A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88142DE-E898-4736-B89E-3DDC0DCEF02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4089450-5621-464E-986B-C2C7E1FB44A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5BBC7F6-EF45-4A82-93E9-3C9AF267BFBB}"/>
              </a:ext>
            </a:extLst>
          </p:cNvPr>
          <p:cNvSpPr>
            <a:spLocks noGrp="1"/>
          </p:cNvSpPr>
          <p:nvPr>
            <p:ph type="dt" sz="half" idx="10"/>
          </p:nvPr>
        </p:nvSpPr>
        <p:spPr/>
        <p:txBody>
          <a:bodyPr/>
          <a:lstStyle/>
          <a:p>
            <a:fld id="{B1B018C1-7A8C-4840-990B-74785FD916B6}" type="datetimeFigureOut">
              <a:rPr lang="en-US" smtClean="0"/>
              <a:t>4/18/2019</a:t>
            </a:fld>
            <a:endParaRPr lang="en-US"/>
          </a:p>
        </p:txBody>
      </p:sp>
      <p:sp>
        <p:nvSpPr>
          <p:cNvPr id="6" name="Footer Placeholder 5">
            <a:extLst>
              <a:ext uri="{FF2B5EF4-FFF2-40B4-BE49-F238E27FC236}">
                <a16:creationId xmlns:a16="http://schemas.microsoft.com/office/drawing/2014/main" id="{D37475BD-33A3-4768-B6A0-59605B816FF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2EDF5A3-100E-4648-8D02-26B2268CD951}"/>
              </a:ext>
            </a:extLst>
          </p:cNvPr>
          <p:cNvSpPr>
            <a:spLocks noGrp="1"/>
          </p:cNvSpPr>
          <p:nvPr>
            <p:ph type="sldNum" sz="quarter" idx="12"/>
          </p:nvPr>
        </p:nvSpPr>
        <p:spPr/>
        <p:txBody>
          <a:bodyPr/>
          <a:lstStyle/>
          <a:p>
            <a:fld id="{DBFAC40A-4F5B-4A93-B427-42698EA164B2}" type="slidenum">
              <a:rPr lang="en-US" smtClean="0"/>
              <a:t>‹#›</a:t>
            </a:fld>
            <a:endParaRPr lang="en-US"/>
          </a:p>
        </p:txBody>
      </p:sp>
    </p:spTree>
    <p:extLst>
      <p:ext uri="{BB962C8B-B14F-4D97-AF65-F5344CB8AC3E}">
        <p14:creationId xmlns:p14="http://schemas.microsoft.com/office/powerpoint/2010/main" val="1160475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6C891F-E82E-400C-A341-A6D1DA9A807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3EC3210-6867-4509-85AB-4E684B042CD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71EE037-235C-4C40-BBEC-CF16EFDC325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C98B948-59DE-4203-9707-452F2D8FB5D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E74BCC7-5819-4667-B6B5-02B3E050DA7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A8FC5A3-254F-406F-ABF1-565E931CBB16}"/>
              </a:ext>
            </a:extLst>
          </p:cNvPr>
          <p:cNvSpPr>
            <a:spLocks noGrp="1"/>
          </p:cNvSpPr>
          <p:nvPr>
            <p:ph type="dt" sz="half" idx="10"/>
          </p:nvPr>
        </p:nvSpPr>
        <p:spPr/>
        <p:txBody>
          <a:bodyPr/>
          <a:lstStyle/>
          <a:p>
            <a:fld id="{B1B018C1-7A8C-4840-990B-74785FD916B6}" type="datetimeFigureOut">
              <a:rPr lang="en-US" smtClean="0"/>
              <a:t>4/18/2019</a:t>
            </a:fld>
            <a:endParaRPr lang="en-US"/>
          </a:p>
        </p:txBody>
      </p:sp>
      <p:sp>
        <p:nvSpPr>
          <p:cNvPr id="8" name="Footer Placeholder 7">
            <a:extLst>
              <a:ext uri="{FF2B5EF4-FFF2-40B4-BE49-F238E27FC236}">
                <a16:creationId xmlns:a16="http://schemas.microsoft.com/office/drawing/2014/main" id="{25BC5D46-E979-4AC8-AA78-3F535ECE68B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95F3E93-3C36-42F8-8F39-69EFC27638EA}"/>
              </a:ext>
            </a:extLst>
          </p:cNvPr>
          <p:cNvSpPr>
            <a:spLocks noGrp="1"/>
          </p:cNvSpPr>
          <p:nvPr>
            <p:ph type="sldNum" sz="quarter" idx="12"/>
          </p:nvPr>
        </p:nvSpPr>
        <p:spPr/>
        <p:txBody>
          <a:bodyPr/>
          <a:lstStyle/>
          <a:p>
            <a:fld id="{DBFAC40A-4F5B-4A93-B427-42698EA164B2}" type="slidenum">
              <a:rPr lang="en-US" smtClean="0"/>
              <a:t>‹#›</a:t>
            </a:fld>
            <a:endParaRPr lang="en-US"/>
          </a:p>
        </p:txBody>
      </p:sp>
    </p:spTree>
    <p:extLst>
      <p:ext uri="{BB962C8B-B14F-4D97-AF65-F5344CB8AC3E}">
        <p14:creationId xmlns:p14="http://schemas.microsoft.com/office/powerpoint/2010/main" val="8203810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1CB752-73FA-485D-B586-8DEC3F9A2D9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256001C-E101-4456-ADC3-1303BC36A168}"/>
              </a:ext>
            </a:extLst>
          </p:cNvPr>
          <p:cNvSpPr>
            <a:spLocks noGrp="1"/>
          </p:cNvSpPr>
          <p:nvPr>
            <p:ph type="dt" sz="half" idx="10"/>
          </p:nvPr>
        </p:nvSpPr>
        <p:spPr/>
        <p:txBody>
          <a:bodyPr/>
          <a:lstStyle/>
          <a:p>
            <a:fld id="{B1B018C1-7A8C-4840-990B-74785FD916B6}" type="datetimeFigureOut">
              <a:rPr lang="en-US" smtClean="0"/>
              <a:t>4/18/2019</a:t>
            </a:fld>
            <a:endParaRPr lang="en-US"/>
          </a:p>
        </p:txBody>
      </p:sp>
      <p:sp>
        <p:nvSpPr>
          <p:cNvPr id="4" name="Footer Placeholder 3">
            <a:extLst>
              <a:ext uri="{FF2B5EF4-FFF2-40B4-BE49-F238E27FC236}">
                <a16:creationId xmlns:a16="http://schemas.microsoft.com/office/drawing/2014/main" id="{70521586-2C8A-4EDB-9A12-88B6CF2DCCF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9758A8D-3F78-44BB-AE25-247520F29C28}"/>
              </a:ext>
            </a:extLst>
          </p:cNvPr>
          <p:cNvSpPr>
            <a:spLocks noGrp="1"/>
          </p:cNvSpPr>
          <p:nvPr>
            <p:ph type="sldNum" sz="quarter" idx="12"/>
          </p:nvPr>
        </p:nvSpPr>
        <p:spPr/>
        <p:txBody>
          <a:bodyPr/>
          <a:lstStyle/>
          <a:p>
            <a:fld id="{DBFAC40A-4F5B-4A93-B427-42698EA164B2}" type="slidenum">
              <a:rPr lang="en-US" smtClean="0"/>
              <a:t>‹#›</a:t>
            </a:fld>
            <a:endParaRPr lang="en-US"/>
          </a:p>
        </p:txBody>
      </p:sp>
    </p:spTree>
    <p:extLst>
      <p:ext uri="{BB962C8B-B14F-4D97-AF65-F5344CB8AC3E}">
        <p14:creationId xmlns:p14="http://schemas.microsoft.com/office/powerpoint/2010/main" val="3851323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AC4E137-CADA-403B-8189-3B68CB032073}"/>
              </a:ext>
            </a:extLst>
          </p:cNvPr>
          <p:cNvSpPr>
            <a:spLocks noGrp="1"/>
          </p:cNvSpPr>
          <p:nvPr>
            <p:ph type="dt" sz="half" idx="10"/>
          </p:nvPr>
        </p:nvSpPr>
        <p:spPr/>
        <p:txBody>
          <a:bodyPr/>
          <a:lstStyle/>
          <a:p>
            <a:fld id="{B1B018C1-7A8C-4840-990B-74785FD916B6}" type="datetimeFigureOut">
              <a:rPr lang="en-US" smtClean="0"/>
              <a:t>4/18/2019</a:t>
            </a:fld>
            <a:endParaRPr lang="en-US"/>
          </a:p>
        </p:txBody>
      </p:sp>
      <p:sp>
        <p:nvSpPr>
          <p:cNvPr id="3" name="Footer Placeholder 2">
            <a:extLst>
              <a:ext uri="{FF2B5EF4-FFF2-40B4-BE49-F238E27FC236}">
                <a16:creationId xmlns:a16="http://schemas.microsoft.com/office/drawing/2014/main" id="{1B89E529-4EB1-44B0-BE2C-CF68EB6C95D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EEA8C87-9F67-48E7-BE32-341B15B0DA88}"/>
              </a:ext>
            </a:extLst>
          </p:cNvPr>
          <p:cNvSpPr>
            <a:spLocks noGrp="1"/>
          </p:cNvSpPr>
          <p:nvPr>
            <p:ph type="sldNum" sz="quarter" idx="12"/>
          </p:nvPr>
        </p:nvSpPr>
        <p:spPr/>
        <p:txBody>
          <a:bodyPr/>
          <a:lstStyle/>
          <a:p>
            <a:fld id="{DBFAC40A-4F5B-4A93-B427-42698EA164B2}" type="slidenum">
              <a:rPr lang="en-US" smtClean="0"/>
              <a:t>‹#›</a:t>
            </a:fld>
            <a:endParaRPr lang="en-US"/>
          </a:p>
        </p:txBody>
      </p:sp>
    </p:spTree>
    <p:extLst>
      <p:ext uri="{BB962C8B-B14F-4D97-AF65-F5344CB8AC3E}">
        <p14:creationId xmlns:p14="http://schemas.microsoft.com/office/powerpoint/2010/main" val="39877809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A4B654-F0BD-4017-BE3D-279711E9D0B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7C89F71-8813-4C1E-97E3-4D4EA875EAE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CE2E7BE-8E1E-49FE-8501-6CB215E79EA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3FA8413-6F23-483C-8F83-85CB1DA53D54}"/>
              </a:ext>
            </a:extLst>
          </p:cNvPr>
          <p:cNvSpPr>
            <a:spLocks noGrp="1"/>
          </p:cNvSpPr>
          <p:nvPr>
            <p:ph type="dt" sz="half" idx="10"/>
          </p:nvPr>
        </p:nvSpPr>
        <p:spPr/>
        <p:txBody>
          <a:bodyPr/>
          <a:lstStyle/>
          <a:p>
            <a:fld id="{B1B018C1-7A8C-4840-990B-74785FD916B6}" type="datetimeFigureOut">
              <a:rPr lang="en-US" smtClean="0"/>
              <a:t>4/18/2019</a:t>
            </a:fld>
            <a:endParaRPr lang="en-US"/>
          </a:p>
        </p:txBody>
      </p:sp>
      <p:sp>
        <p:nvSpPr>
          <p:cNvPr id="6" name="Footer Placeholder 5">
            <a:extLst>
              <a:ext uri="{FF2B5EF4-FFF2-40B4-BE49-F238E27FC236}">
                <a16:creationId xmlns:a16="http://schemas.microsoft.com/office/drawing/2014/main" id="{CF83E031-A414-4095-B0A9-55AD7AB0B2C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1B056FA-1254-4F97-8BB4-758734B7DA7F}"/>
              </a:ext>
            </a:extLst>
          </p:cNvPr>
          <p:cNvSpPr>
            <a:spLocks noGrp="1"/>
          </p:cNvSpPr>
          <p:nvPr>
            <p:ph type="sldNum" sz="quarter" idx="12"/>
          </p:nvPr>
        </p:nvSpPr>
        <p:spPr/>
        <p:txBody>
          <a:bodyPr/>
          <a:lstStyle/>
          <a:p>
            <a:fld id="{DBFAC40A-4F5B-4A93-B427-42698EA164B2}" type="slidenum">
              <a:rPr lang="en-US" smtClean="0"/>
              <a:t>‹#›</a:t>
            </a:fld>
            <a:endParaRPr lang="en-US"/>
          </a:p>
        </p:txBody>
      </p:sp>
    </p:spTree>
    <p:extLst>
      <p:ext uri="{BB962C8B-B14F-4D97-AF65-F5344CB8AC3E}">
        <p14:creationId xmlns:p14="http://schemas.microsoft.com/office/powerpoint/2010/main" val="39918384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932AD6-CB6F-4197-B004-81BDA3A2421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7BA6865-5FFC-4624-A72C-F99A66103CA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40E99C5-8F06-497F-BD6B-7D99A3CC776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BFB91B1-4C75-498C-9C28-A94D955C308F}"/>
              </a:ext>
            </a:extLst>
          </p:cNvPr>
          <p:cNvSpPr>
            <a:spLocks noGrp="1"/>
          </p:cNvSpPr>
          <p:nvPr>
            <p:ph type="dt" sz="half" idx="10"/>
          </p:nvPr>
        </p:nvSpPr>
        <p:spPr/>
        <p:txBody>
          <a:bodyPr/>
          <a:lstStyle/>
          <a:p>
            <a:fld id="{B1B018C1-7A8C-4840-990B-74785FD916B6}" type="datetimeFigureOut">
              <a:rPr lang="en-US" smtClean="0"/>
              <a:t>4/18/2019</a:t>
            </a:fld>
            <a:endParaRPr lang="en-US"/>
          </a:p>
        </p:txBody>
      </p:sp>
      <p:sp>
        <p:nvSpPr>
          <p:cNvPr id="6" name="Footer Placeholder 5">
            <a:extLst>
              <a:ext uri="{FF2B5EF4-FFF2-40B4-BE49-F238E27FC236}">
                <a16:creationId xmlns:a16="http://schemas.microsoft.com/office/drawing/2014/main" id="{E51D0A80-204E-47F4-8317-4EA1D08F84F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01D6C23-5A32-4A63-A77A-B253A7A9683D}"/>
              </a:ext>
            </a:extLst>
          </p:cNvPr>
          <p:cNvSpPr>
            <a:spLocks noGrp="1"/>
          </p:cNvSpPr>
          <p:nvPr>
            <p:ph type="sldNum" sz="quarter" idx="12"/>
          </p:nvPr>
        </p:nvSpPr>
        <p:spPr/>
        <p:txBody>
          <a:bodyPr/>
          <a:lstStyle/>
          <a:p>
            <a:fld id="{DBFAC40A-4F5B-4A93-B427-42698EA164B2}" type="slidenum">
              <a:rPr lang="en-US" smtClean="0"/>
              <a:t>‹#›</a:t>
            </a:fld>
            <a:endParaRPr lang="en-US"/>
          </a:p>
        </p:txBody>
      </p:sp>
    </p:spTree>
    <p:extLst>
      <p:ext uri="{BB962C8B-B14F-4D97-AF65-F5344CB8AC3E}">
        <p14:creationId xmlns:p14="http://schemas.microsoft.com/office/powerpoint/2010/main" val="10725098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25C7B2C-A679-4A80-9ACE-D3CB044C010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39F1C77-33E9-4C16-A6AC-5A9680514C4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02D42F8-5B9F-4E40-87B4-CE83BD742C6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1B018C1-7A8C-4840-990B-74785FD916B6}" type="datetimeFigureOut">
              <a:rPr lang="en-US" smtClean="0"/>
              <a:t>4/18/2019</a:t>
            </a:fld>
            <a:endParaRPr lang="en-US"/>
          </a:p>
        </p:txBody>
      </p:sp>
      <p:sp>
        <p:nvSpPr>
          <p:cNvPr id="5" name="Footer Placeholder 4">
            <a:extLst>
              <a:ext uri="{FF2B5EF4-FFF2-40B4-BE49-F238E27FC236}">
                <a16:creationId xmlns:a16="http://schemas.microsoft.com/office/drawing/2014/main" id="{085165CE-2711-451C-AE74-FE0606D6644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E2FE036-D0CF-41BE-9A70-511EC9114D9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BFAC40A-4F5B-4A93-B427-42698EA164B2}" type="slidenum">
              <a:rPr lang="en-US" smtClean="0"/>
              <a:t>‹#›</a:t>
            </a:fld>
            <a:endParaRPr lang="en-US"/>
          </a:p>
        </p:txBody>
      </p:sp>
    </p:spTree>
    <p:extLst>
      <p:ext uri="{BB962C8B-B14F-4D97-AF65-F5344CB8AC3E}">
        <p14:creationId xmlns:p14="http://schemas.microsoft.com/office/powerpoint/2010/main" val="187227760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5.emf"/></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6.emf"/></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8.emf"/><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oleObject" Target="../embeddings/oleObject4.bin"/><Relationship Id="rId5" Type="http://schemas.openxmlformats.org/officeDocument/2006/relationships/image" Target="../media/image7.emf"/><Relationship Id="rId4" Type="http://schemas.openxmlformats.org/officeDocument/2006/relationships/oleObject" Target="../embeddings/oleObject3.bin"/></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slideLayout" Target="../slideLayouts/slideLayout2.xml"/><Relationship Id="rId1" Type="http://schemas.openxmlformats.org/officeDocument/2006/relationships/vmlDrawing" Target="../drawings/vmlDrawing4.vml"/><Relationship Id="rId5" Type="http://schemas.openxmlformats.org/officeDocument/2006/relationships/image" Target="../media/image9.emf"/><Relationship Id="rId4" Type="http://schemas.openxmlformats.org/officeDocument/2006/relationships/oleObject" Target="../embeddings/oleObject5.bin"/></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slideLayout" Target="../slideLayouts/slideLayout2.xml"/><Relationship Id="rId1" Type="http://schemas.openxmlformats.org/officeDocument/2006/relationships/vmlDrawing" Target="../drawings/vmlDrawing5.vml"/><Relationship Id="rId5" Type="http://schemas.openxmlformats.org/officeDocument/2006/relationships/image" Target="../media/image10.emf"/><Relationship Id="rId4" Type="http://schemas.openxmlformats.org/officeDocument/2006/relationships/oleObject" Target="../embeddings/oleObject6.bin"/></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12.emf"/><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oleObject" Target="../embeddings/oleObject8.bin"/><Relationship Id="rId5" Type="http://schemas.openxmlformats.org/officeDocument/2006/relationships/image" Target="../media/image11.emf"/><Relationship Id="rId4" Type="http://schemas.openxmlformats.org/officeDocument/2006/relationships/oleObject" Target="../embeddings/oleObject7.bin"/></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slideLayout" Target="../slideLayouts/slideLayout2.xml"/><Relationship Id="rId1" Type="http://schemas.openxmlformats.org/officeDocument/2006/relationships/vmlDrawing" Target="../drawings/vmlDrawing7.vml"/><Relationship Id="rId5" Type="http://schemas.openxmlformats.org/officeDocument/2006/relationships/image" Target="../media/image13.emf"/><Relationship Id="rId4" Type="http://schemas.openxmlformats.org/officeDocument/2006/relationships/oleObject" Target="../embeddings/oleObject9.bin"/></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slideLayout" Target="../slideLayouts/slideLayout2.xml"/><Relationship Id="rId1" Type="http://schemas.openxmlformats.org/officeDocument/2006/relationships/vmlDrawing" Target="../drawings/vmlDrawing8.vml"/><Relationship Id="rId5" Type="http://schemas.openxmlformats.org/officeDocument/2006/relationships/image" Target="../media/image14.emf"/><Relationship Id="rId4" Type="http://schemas.openxmlformats.org/officeDocument/2006/relationships/oleObject" Target="../embeddings/oleObject10.bin"/></Relationships>
</file>

<file path=ppt/slides/_rels/slide3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slideLayout" Target="../slideLayouts/slideLayout2.xml"/><Relationship Id="rId1" Type="http://schemas.openxmlformats.org/officeDocument/2006/relationships/vmlDrawing" Target="../drawings/vmlDrawing9.vml"/><Relationship Id="rId5" Type="http://schemas.openxmlformats.org/officeDocument/2006/relationships/image" Target="../media/image15.emf"/><Relationship Id="rId4" Type="http://schemas.openxmlformats.org/officeDocument/2006/relationships/oleObject" Target="../embeddings/oleObject11.bin"/></Relationships>
</file>

<file path=ppt/slides/_rels/slide3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slideLayout" Target="../slideLayouts/slideLayout2.xml"/><Relationship Id="rId1" Type="http://schemas.openxmlformats.org/officeDocument/2006/relationships/vmlDrawing" Target="../drawings/vmlDrawing10.vml"/><Relationship Id="rId5" Type="http://schemas.openxmlformats.org/officeDocument/2006/relationships/image" Target="../media/image16.emf"/><Relationship Id="rId4" Type="http://schemas.openxmlformats.org/officeDocument/2006/relationships/oleObject" Target="../embeddings/oleObject12.bin"/></Relationships>
</file>

<file path=ppt/slides/_rels/slide3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slideLayout" Target="../slideLayouts/slideLayout2.xml"/><Relationship Id="rId1" Type="http://schemas.openxmlformats.org/officeDocument/2006/relationships/vmlDrawing" Target="../drawings/vmlDrawing11.vml"/><Relationship Id="rId5" Type="http://schemas.openxmlformats.org/officeDocument/2006/relationships/image" Target="../media/image17.emf"/><Relationship Id="rId4" Type="http://schemas.openxmlformats.org/officeDocument/2006/relationships/oleObject" Target="../embeddings/oleObject13.bin"/></Relationships>
</file>

<file path=ppt/slides/_rels/slide35.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19.emf"/><Relationship Id="rId2" Type="http://schemas.openxmlformats.org/officeDocument/2006/relationships/slideLayout" Target="../slideLayouts/slideLayout2.xml"/><Relationship Id="rId1" Type="http://schemas.openxmlformats.org/officeDocument/2006/relationships/vmlDrawing" Target="../drawings/vmlDrawing12.vml"/><Relationship Id="rId6" Type="http://schemas.openxmlformats.org/officeDocument/2006/relationships/oleObject" Target="../embeddings/oleObject15.bin"/><Relationship Id="rId5" Type="http://schemas.openxmlformats.org/officeDocument/2006/relationships/image" Target="../media/image18.emf"/><Relationship Id="rId4" Type="http://schemas.openxmlformats.org/officeDocument/2006/relationships/oleObject" Target="../embeddings/oleObject14.bin"/></Relationships>
</file>

<file path=ppt/slides/_rels/slide3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slideLayout" Target="../slideLayouts/slideLayout2.xml"/><Relationship Id="rId1" Type="http://schemas.openxmlformats.org/officeDocument/2006/relationships/vmlDrawing" Target="../drawings/vmlDrawing13.vml"/><Relationship Id="rId5" Type="http://schemas.openxmlformats.org/officeDocument/2006/relationships/image" Target="../media/image20.emf"/><Relationship Id="rId4" Type="http://schemas.openxmlformats.org/officeDocument/2006/relationships/oleObject" Target="../embeddings/oleObject16.bin"/></Relationships>
</file>

<file path=ppt/slides/_rels/slide37.xml.rels><?xml version="1.0" encoding="UTF-8" standalone="yes"?>
<Relationships xmlns="http://schemas.openxmlformats.org/package/2006/relationships"><Relationship Id="rId3" Type="http://schemas.openxmlformats.org/officeDocument/2006/relationships/image" Target="../media/image47.png"/><Relationship Id="rId7" Type="http://schemas.openxmlformats.org/officeDocument/2006/relationships/image" Target="../media/image21.emf"/><Relationship Id="rId2" Type="http://schemas.openxmlformats.org/officeDocument/2006/relationships/slideLayout" Target="../slideLayouts/slideLayout2.xml"/><Relationship Id="rId1" Type="http://schemas.openxmlformats.org/officeDocument/2006/relationships/vmlDrawing" Target="../drawings/vmlDrawing14.vml"/><Relationship Id="rId6" Type="http://schemas.openxmlformats.org/officeDocument/2006/relationships/oleObject" Target="../embeddings/oleObject18.bin"/><Relationship Id="rId5" Type="http://schemas.openxmlformats.org/officeDocument/2006/relationships/image" Target="../media/image18.emf"/><Relationship Id="rId4" Type="http://schemas.openxmlformats.org/officeDocument/2006/relationships/oleObject" Target="../embeddings/oleObject17.bin"/></Relationships>
</file>

<file path=ppt/slides/_rels/slide3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slideLayout" Target="../slideLayouts/slideLayout2.xml"/><Relationship Id="rId1" Type="http://schemas.openxmlformats.org/officeDocument/2006/relationships/vmlDrawing" Target="../drawings/vmlDrawing15.vml"/><Relationship Id="rId5" Type="http://schemas.openxmlformats.org/officeDocument/2006/relationships/image" Target="../media/image22.emf"/><Relationship Id="rId4" Type="http://schemas.openxmlformats.org/officeDocument/2006/relationships/oleObject" Target="../embeddings/oleObject19.bin"/></Relationships>
</file>

<file path=ppt/slides/_rels/slide39.xml.rels><?xml version="1.0" encoding="UTF-8" standalone="yes"?>
<Relationships xmlns="http://schemas.openxmlformats.org/package/2006/relationships"><Relationship Id="rId3" Type="http://schemas.openxmlformats.org/officeDocument/2006/relationships/image" Target="../media/image51.png"/><Relationship Id="rId7" Type="http://schemas.openxmlformats.org/officeDocument/2006/relationships/image" Target="../media/image24.emf"/><Relationship Id="rId2" Type="http://schemas.openxmlformats.org/officeDocument/2006/relationships/slideLayout" Target="../slideLayouts/slideLayout2.xml"/><Relationship Id="rId1" Type="http://schemas.openxmlformats.org/officeDocument/2006/relationships/vmlDrawing" Target="../drawings/vmlDrawing16.vml"/><Relationship Id="rId6" Type="http://schemas.openxmlformats.org/officeDocument/2006/relationships/oleObject" Target="../embeddings/oleObject21.bin"/><Relationship Id="rId5" Type="http://schemas.openxmlformats.org/officeDocument/2006/relationships/image" Target="../media/image23.emf"/><Relationship Id="rId4" Type="http://schemas.openxmlformats.org/officeDocument/2006/relationships/oleObject" Target="../embeddings/oleObject20.bin"/></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slideLayout" Target="../slideLayouts/slideLayout2.xml"/><Relationship Id="rId1" Type="http://schemas.openxmlformats.org/officeDocument/2006/relationships/vmlDrawing" Target="../drawings/vmlDrawing17.vml"/><Relationship Id="rId5" Type="http://schemas.openxmlformats.org/officeDocument/2006/relationships/image" Target="../media/image25.emf"/><Relationship Id="rId4" Type="http://schemas.openxmlformats.org/officeDocument/2006/relationships/oleObject" Target="../embeddings/oleObject22.bin"/></Relationships>
</file>

<file path=ppt/slides/_rels/slide41.xml.rels><?xml version="1.0" encoding="UTF-8" standalone="yes"?>
<Relationships xmlns="http://schemas.openxmlformats.org/package/2006/relationships"><Relationship Id="rId3" Type="http://schemas.openxmlformats.org/officeDocument/2006/relationships/image" Target="../media/image56.png"/><Relationship Id="rId7" Type="http://schemas.openxmlformats.org/officeDocument/2006/relationships/image" Target="../media/image27.emf"/><Relationship Id="rId2" Type="http://schemas.openxmlformats.org/officeDocument/2006/relationships/slideLayout" Target="../slideLayouts/slideLayout2.xml"/><Relationship Id="rId1" Type="http://schemas.openxmlformats.org/officeDocument/2006/relationships/vmlDrawing" Target="../drawings/vmlDrawing18.vml"/><Relationship Id="rId6" Type="http://schemas.openxmlformats.org/officeDocument/2006/relationships/oleObject" Target="../embeddings/oleObject24.bin"/><Relationship Id="rId5" Type="http://schemas.openxmlformats.org/officeDocument/2006/relationships/image" Target="../media/image26.emf"/><Relationship Id="rId4" Type="http://schemas.openxmlformats.org/officeDocument/2006/relationships/oleObject" Target="../embeddings/oleObject23.bin"/></Relationships>
</file>

<file path=ppt/slides/_rels/slide42.xml.rels><?xml version="1.0" encoding="UTF-8" standalone="yes"?>
<Relationships xmlns="http://schemas.openxmlformats.org/package/2006/relationships"><Relationship Id="rId8" Type="http://schemas.openxmlformats.org/officeDocument/2006/relationships/oleObject" Target="../embeddings/oleObject27.bin"/><Relationship Id="rId3" Type="http://schemas.openxmlformats.org/officeDocument/2006/relationships/image" Target="../media/image61.png"/><Relationship Id="rId7" Type="http://schemas.openxmlformats.org/officeDocument/2006/relationships/image" Target="../media/image29.emf"/><Relationship Id="rId2" Type="http://schemas.openxmlformats.org/officeDocument/2006/relationships/slideLayout" Target="../slideLayouts/slideLayout2.xml"/><Relationship Id="rId1" Type="http://schemas.openxmlformats.org/officeDocument/2006/relationships/vmlDrawing" Target="../drawings/vmlDrawing19.vml"/><Relationship Id="rId6" Type="http://schemas.openxmlformats.org/officeDocument/2006/relationships/oleObject" Target="../embeddings/oleObject26.bin"/><Relationship Id="rId11" Type="http://schemas.openxmlformats.org/officeDocument/2006/relationships/image" Target="../media/image31.emf"/><Relationship Id="rId5" Type="http://schemas.openxmlformats.org/officeDocument/2006/relationships/image" Target="../media/image28.emf"/><Relationship Id="rId10" Type="http://schemas.openxmlformats.org/officeDocument/2006/relationships/oleObject" Target="../embeddings/oleObject28.bin"/><Relationship Id="rId4" Type="http://schemas.openxmlformats.org/officeDocument/2006/relationships/oleObject" Target="../embeddings/oleObject25.bin"/><Relationship Id="rId9" Type="http://schemas.openxmlformats.org/officeDocument/2006/relationships/image" Target="../media/image30.emf"/></Relationships>
</file>

<file path=ppt/slides/_rels/slide43.xml.rels><?xml version="1.0" encoding="UTF-8" standalone="yes"?>
<Relationships xmlns="http://schemas.openxmlformats.org/package/2006/relationships"><Relationship Id="rId8" Type="http://schemas.openxmlformats.org/officeDocument/2006/relationships/oleObject" Target="../embeddings/oleObject31.bin"/><Relationship Id="rId3" Type="http://schemas.openxmlformats.org/officeDocument/2006/relationships/image" Target="../media/image65.png"/><Relationship Id="rId7" Type="http://schemas.openxmlformats.org/officeDocument/2006/relationships/image" Target="../media/image33.emf"/><Relationship Id="rId2" Type="http://schemas.openxmlformats.org/officeDocument/2006/relationships/slideLayout" Target="../slideLayouts/slideLayout2.xml"/><Relationship Id="rId1" Type="http://schemas.openxmlformats.org/officeDocument/2006/relationships/vmlDrawing" Target="../drawings/vmlDrawing20.vml"/><Relationship Id="rId6" Type="http://schemas.openxmlformats.org/officeDocument/2006/relationships/oleObject" Target="../embeddings/oleObject30.bin"/><Relationship Id="rId5" Type="http://schemas.openxmlformats.org/officeDocument/2006/relationships/image" Target="../media/image32.emf"/><Relationship Id="rId4" Type="http://schemas.openxmlformats.org/officeDocument/2006/relationships/oleObject" Target="../embeddings/oleObject29.bin"/><Relationship Id="rId9" Type="http://schemas.openxmlformats.org/officeDocument/2006/relationships/image" Target="../media/image34.emf"/></Relationships>
</file>

<file path=ppt/slides/_rels/slide44.xml.rels><?xml version="1.0" encoding="UTF-8" standalone="yes"?>
<Relationships xmlns="http://schemas.openxmlformats.org/package/2006/relationships"><Relationship Id="rId3" Type="http://schemas.openxmlformats.org/officeDocument/2006/relationships/image" Target="../media/image68.png"/><Relationship Id="rId7" Type="http://schemas.openxmlformats.org/officeDocument/2006/relationships/image" Target="../media/image36.emf"/><Relationship Id="rId2" Type="http://schemas.openxmlformats.org/officeDocument/2006/relationships/slideLayout" Target="../slideLayouts/slideLayout2.xml"/><Relationship Id="rId1" Type="http://schemas.openxmlformats.org/officeDocument/2006/relationships/vmlDrawing" Target="../drawings/vmlDrawing21.vml"/><Relationship Id="rId6" Type="http://schemas.openxmlformats.org/officeDocument/2006/relationships/oleObject" Target="../embeddings/oleObject33.bin"/><Relationship Id="rId5" Type="http://schemas.openxmlformats.org/officeDocument/2006/relationships/image" Target="../media/image35.emf"/><Relationship Id="rId4" Type="http://schemas.openxmlformats.org/officeDocument/2006/relationships/oleObject" Target="../embeddings/oleObject32.bin"/></Relationships>
</file>

<file path=ppt/slides/_rels/slide45.xml.rels><?xml version="1.0" encoding="UTF-8" standalone="yes"?>
<Relationships xmlns="http://schemas.openxmlformats.org/package/2006/relationships"><Relationship Id="rId8" Type="http://schemas.openxmlformats.org/officeDocument/2006/relationships/oleObject" Target="../embeddings/oleObject36.bin"/><Relationship Id="rId3" Type="http://schemas.openxmlformats.org/officeDocument/2006/relationships/image" Target="../media/image73.png"/><Relationship Id="rId7" Type="http://schemas.openxmlformats.org/officeDocument/2006/relationships/image" Target="../media/image38.emf"/><Relationship Id="rId2" Type="http://schemas.openxmlformats.org/officeDocument/2006/relationships/slideLayout" Target="../slideLayouts/slideLayout2.xml"/><Relationship Id="rId1" Type="http://schemas.openxmlformats.org/officeDocument/2006/relationships/vmlDrawing" Target="../drawings/vmlDrawing22.vml"/><Relationship Id="rId6" Type="http://schemas.openxmlformats.org/officeDocument/2006/relationships/oleObject" Target="../embeddings/oleObject35.bin"/><Relationship Id="rId11" Type="http://schemas.openxmlformats.org/officeDocument/2006/relationships/image" Target="../media/image40.emf"/><Relationship Id="rId5" Type="http://schemas.openxmlformats.org/officeDocument/2006/relationships/image" Target="../media/image37.emf"/><Relationship Id="rId10" Type="http://schemas.openxmlformats.org/officeDocument/2006/relationships/oleObject" Target="../embeddings/oleObject37.bin"/><Relationship Id="rId4" Type="http://schemas.openxmlformats.org/officeDocument/2006/relationships/oleObject" Target="../embeddings/oleObject34.bin"/><Relationship Id="rId9" Type="http://schemas.openxmlformats.org/officeDocument/2006/relationships/image" Target="../media/image39.emf"/></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oleObject" Target="../embeddings/oleObject38.bin"/><Relationship Id="rId2" Type="http://schemas.openxmlformats.org/officeDocument/2006/relationships/slideLayout" Target="../slideLayouts/slideLayout2.xml"/><Relationship Id="rId1" Type="http://schemas.openxmlformats.org/officeDocument/2006/relationships/vmlDrawing" Target="../drawings/vmlDrawing23.vml"/><Relationship Id="rId4" Type="http://schemas.openxmlformats.org/officeDocument/2006/relationships/image" Target="../media/image41.emf"/></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oleObject" Target="../embeddings/oleObject39.bin"/><Relationship Id="rId2" Type="http://schemas.openxmlformats.org/officeDocument/2006/relationships/slideLayout" Target="../slideLayouts/slideLayout2.xml"/><Relationship Id="rId1" Type="http://schemas.openxmlformats.org/officeDocument/2006/relationships/vmlDrawing" Target="../drawings/vmlDrawing24.vml"/><Relationship Id="rId4" Type="http://schemas.openxmlformats.org/officeDocument/2006/relationships/image" Target="../media/image42.emf"/></Relationships>
</file>

<file path=ppt/slides/_rels/slide51.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oleObject" Target="../embeddings/oleObject40.bin"/><Relationship Id="rId2" Type="http://schemas.openxmlformats.org/officeDocument/2006/relationships/slideLayout" Target="../slideLayouts/slideLayout2.xml"/><Relationship Id="rId1" Type="http://schemas.openxmlformats.org/officeDocument/2006/relationships/vmlDrawing" Target="../drawings/vmlDrawing25.vml"/><Relationship Id="rId4" Type="http://schemas.openxmlformats.org/officeDocument/2006/relationships/image" Target="../media/image43.emf"/></Relationships>
</file>

<file path=ppt/slides/_rels/slide53.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slideLayout" Target="../slideLayouts/slideLayout2.xml"/><Relationship Id="rId1" Type="http://schemas.openxmlformats.org/officeDocument/2006/relationships/vmlDrawing" Target="../drawings/vmlDrawing26.vml"/><Relationship Id="rId5" Type="http://schemas.openxmlformats.org/officeDocument/2006/relationships/image" Target="../media/image44.emf"/><Relationship Id="rId4" Type="http://schemas.openxmlformats.org/officeDocument/2006/relationships/oleObject" Target="../embeddings/oleObject41.bin"/></Relationships>
</file>

<file path=ppt/slides/_rels/slide54.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slideLayout" Target="../slideLayouts/slideLayout2.xml"/><Relationship Id="rId1" Type="http://schemas.openxmlformats.org/officeDocument/2006/relationships/vmlDrawing" Target="../drawings/vmlDrawing27.vml"/><Relationship Id="rId5" Type="http://schemas.openxmlformats.org/officeDocument/2006/relationships/image" Target="../media/image45.emf"/><Relationship Id="rId4" Type="http://schemas.openxmlformats.org/officeDocument/2006/relationships/oleObject" Target="../embeddings/oleObject42.bin"/></Relationships>
</file>

<file path=ppt/slides/_rels/slide55.xml.rels><?xml version="1.0" encoding="UTF-8" standalone="yes"?>
<Relationships xmlns="http://schemas.openxmlformats.org/package/2006/relationships"><Relationship Id="rId3" Type="http://schemas.openxmlformats.org/officeDocument/2006/relationships/oleObject" Target="../embeddings/oleObject43.bin"/><Relationship Id="rId2" Type="http://schemas.openxmlformats.org/officeDocument/2006/relationships/slideLayout" Target="../slideLayouts/slideLayout2.xml"/><Relationship Id="rId1" Type="http://schemas.openxmlformats.org/officeDocument/2006/relationships/vmlDrawing" Target="../drawings/vmlDrawing28.vml"/><Relationship Id="rId4" Type="http://schemas.openxmlformats.org/officeDocument/2006/relationships/image" Target="../media/image46.emf"/></Relationships>
</file>

<file path=ppt/slides/_rels/slide56.xml.rels><?xml version="1.0" encoding="UTF-8" standalone="yes"?>
<Relationships xmlns="http://schemas.openxmlformats.org/package/2006/relationships"><Relationship Id="rId3" Type="http://schemas.openxmlformats.org/officeDocument/2006/relationships/image" Target="../media/image88.png"/><Relationship Id="rId7" Type="http://schemas.openxmlformats.org/officeDocument/2006/relationships/image" Target="../media/image48.emf"/><Relationship Id="rId2" Type="http://schemas.openxmlformats.org/officeDocument/2006/relationships/slideLayout" Target="../slideLayouts/slideLayout2.xml"/><Relationship Id="rId1" Type="http://schemas.openxmlformats.org/officeDocument/2006/relationships/vmlDrawing" Target="../drawings/vmlDrawing29.vml"/><Relationship Id="rId6" Type="http://schemas.openxmlformats.org/officeDocument/2006/relationships/oleObject" Target="../embeddings/oleObject45.bin"/><Relationship Id="rId5" Type="http://schemas.openxmlformats.org/officeDocument/2006/relationships/image" Target="../media/image47.emf"/><Relationship Id="rId4" Type="http://schemas.openxmlformats.org/officeDocument/2006/relationships/oleObject" Target="../embeddings/oleObject44.bin"/></Relationships>
</file>

<file path=ppt/slides/_rels/slide57.xml.rels><?xml version="1.0" encoding="UTF-8" standalone="yes"?>
<Relationships xmlns="http://schemas.openxmlformats.org/package/2006/relationships"><Relationship Id="rId3" Type="http://schemas.openxmlformats.org/officeDocument/2006/relationships/image" Target="../media/image91.png"/><Relationship Id="rId7" Type="http://schemas.openxmlformats.org/officeDocument/2006/relationships/image" Target="../media/image50.emf"/><Relationship Id="rId2" Type="http://schemas.openxmlformats.org/officeDocument/2006/relationships/slideLayout" Target="../slideLayouts/slideLayout2.xml"/><Relationship Id="rId1" Type="http://schemas.openxmlformats.org/officeDocument/2006/relationships/vmlDrawing" Target="../drawings/vmlDrawing30.vml"/><Relationship Id="rId6" Type="http://schemas.openxmlformats.org/officeDocument/2006/relationships/oleObject" Target="../embeddings/oleObject47.bin"/><Relationship Id="rId5" Type="http://schemas.openxmlformats.org/officeDocument/2006/relationships/image" Target="../media/image49.emf"/><Relationship Id="rId4" Type="http://schemas.openxmlformats.org/officeDocument/2006/relationships/oleObject" Target="../embeddings/oleObject46.bin"/></Relationships>
</file>

<file path=ppt/slides/_rels/slide58.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slideLayout" Target="../slideLayouts/slideLayout2.xml"/><Relationship Id="rId1" Type="http://schemas.openxmlformats.org/officeDocument/2006/relationships/vmlDrawing" Target="../drawings/vmlDrawing31.vml"/><Relationship Id="rId5" Type="http://schemas.openxmlformats.org/officeDocument/2006/relationships/image" Target="../media/image51.emf"/><Relationship Id="rId4" Type="http://schemas.openxmlformats.org/officeDocument/2006/relationships/oleObject" Target="../embeddings/oleObject48.bin"/></Relationships>
</file>

<file path=ppt/slides/_rels/slide59.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slideLayout" Target="../slideLayouts/slideLayout2.xml"/><Relationship Id="rId1" Type="http://schemas.openxmlformats.org/officeDocument/2006/relationships/vmlDrawing" Target="../drawings/vmlDrawing32.vml"/><Relationship Id="rId5" Type="http://schemas.openxmlformats.org/officeDocument/2006/relationships/image" Target="../media/image52.emf"/><Relationship Id="rId4" Type="http://schemas.openxmlformats.org/officeDocument/2006/relationships/oleObject" Target="../embeddings/oleObject49.bin"/></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slideLayout" Target="../slideLayouts/slideLayout2.xml"/><Relationship Id="rId1" Type="http://schemas.openxmlformats.org/officeDocument/2006/relationships/vmlDrawing" Target="../drawings/vmlDrawing33.vml"/><Relationship Id="rId5" Type="http://schemas.openxmlformats.org/officeDocument/2006/relationships/image" Target="../media/image53.emf"/><Relationship Id="rId4" Type="http://schemas.openxmlformats.org/officeDocument/2006/relationships/oleObject" Target="../embeddings/oleObject50.bin"/></Relationships>
</file>

<file path=ppt/slides/_rels/slide61.xml.rels><?xml version="1.0" encoding="UTF-8" standalone="yes"?>
<Relationships xmlns="http://schemas.openxmlformats.org/package/2006/relationships"><Relationship Id="rId3" Type="http://schemas.openxmlformats.org/officeDocument/2006/relationships/image" Target="../media/image100.png"/><Relationship Id="rId7" Type="http://schemas.openxmlformats.org/officeDocument/2006/relationships/image" Target="../media/image55.emf"/><Relationship Id="rId2" Type="http://schemas.openxmlformats.org/officeDocument/2006/relationships/slideLayout" Target="../slideLayouts/slideLayout2.xml"/><Relationship Id="rId1" Type="http://schemas.openxmlformats.org/officeDocument/2006/relationships/vmlDrawing" Target="../drawings/vmlDrawing34.vml"/><Relationship Id="rId6" Type="http://schemas.openxmlformats.org/officeDocument/2006/relationships/oleObject" Target="../embeddings/oleObject52.bin"/><Relationship Id="rId5" Type="http://schemas.openxmlformats.org/officeDocument/2006/relationships/image" Target="../media/image54.emf"/><Relationship Id="rId4" Type="http://schemas.openxmlformats.org/officeDocument/2006/relationships/oleObject" Target="../embeddings/oleObject51.bin"/></Relationships>
</file>

<file path=ppt/slides/_rels/slide62.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slideLayout" Target="../slideLayouts/slideLayout2.xml"/><Relationship Id="rId1" Type="http://schemas.openxmlformats.org/officeDocument/2006/relationships/vmlDrawing" Target="../drawings/vmlDrawing35.vml"/><Relationship Id="rId5" Type="http://schemas.openxmlformats.org/officeDocument/2006/relationships/image" Target="../media/image56.emf"/><Relationship Id="rId4" Type="http://schemas.openxmlformats.org/officeDocument/2006/relationships/oleObject" Target="../embeddings/oleObject53.bin"/></Relationships>
</file>

<file path=ppt/slides/_rels/slide63.xml.rels><?xml version="1.0" encoding="UTF-8" standalone="yes"?>
<Relationships xmlns="http://schemas.openxmlformats.org/package/2006/relationships"><Relationship Id="rId8" Type="http://schemas.openxmlformats.org/officeDocument/2006/relationships/oleObject" Target="../embeddings/oleObject56.bin"/><Relationship Id="rId3" Type="http://schemas.openxmlformats.org/officeDocument/2006/relationships/image" Target="../media/image107.png"/><Relationship Id="rId7" Type="http://schemas.openxmlformats.org/officeDocument/2006/relationships/image" Target="../media/image58.emf"/><Relationship Id="rId2" Type="http://schemas.openxmlformats.org/officeDocument/2006/relationships/slideLayout" Target="../slideLayouts/slideLayout2.xml"/><Relationship Id="rId1" Type="http://schemas.openxmlformats.org/officeDocument/2006/relationships/vmlDrawing" Target="../drawings/vmlDrawing36.vml"/><Relationship Id="rId6" Type="http://schemas.openxmlformats.org/officeDocument/2006/relationships/oleObject" Target="../embeddings/oleObject55.bin"/><Relationship Id="rId11" Type="http://schemas.openxmlformats.org/officeDocument/2006/relationships/image" Target="../media/image60.emf"/><Relationship Id="rId5" Type="http://schemas.openxmlformats.org/officeDocument/2006/relationships/image" Target="../media/image57.emf"/><Relationship Id="rId10" Type="http://schemas.openxmlformats.org/officeDocument/2006/relationships/oleObject" Target="../embeddings/oleObject57.bin"/><Relationship Id="rId4" Type="http://schemas.openxmlformats.org/officeDocument/2006/relationships/oleObject" Target="../embeddings/oleObject54.bin"/><Relationship Id="rId9" Type="http://schemas.openxmlformats.org/officeDocument/2006/relationships/image" Target="../media/image59.emf"/></Relationships>
</file>

<file path=ppt/slides/_rels/slide64.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slideLayout" Target="../slideLayouts/slideLayout2.xml"/><Relationship Id="rId1" Type="http://schemas.openxmlformats.org/officeDocument/2006/relationships/vmlDrawing" Target="../drawings/vmlDrawing37.vml"/><Relationship Id="rId5" Type="http://schemas.openxmlformats.org/officeDocument/2006/relationships/image" Target="../media/image61.emf"/><Relationship Id="rId4" Type="http://schemas.openxmlformats.org/officeDocument/2006/relationships/oleObject" Target="../embeddings/oleObject58.bin"/></Relationships>
</file>

<file path=ppt/slides/_rels/slide65.xml.rels><?xml version="1.0" encoding="UTF-8" standalone="yes"?>
<Relationships xmlns="http://schemas.openxmlformats.org/package/2006/relationships"><Relationship Id="rId3" Type="http://schemas.openxmlformats.org/officeDocument/2006/relationships/image" Target="../media/image112.png"/><Relationship Id="rId7" Type="http://schemas.openxmlformats.org/officeDocument/2006/relationships/image" Target="../media/image63.emf"/><Relationship Id="rId2" Type="http://schemas.openxmlformats.org/officeDocument/2006/relationships/slideLayout" Target="../slideLayouts/slideLayout2.xml"/><Relationship Id="rId1" Type="http://schemas.openxmlformats.org/officeDocument/2006/relationships/vmlDrawing" Target="../drawings/vmlDrawing38.vml"/><Relationship Id="rId6" Type="http://schemas.openxmlformats.org/officeDocument/2006/relationships/oleObject" Target="../embeddings/oleObject60.bin"/><Relationship Id="rId5" Type="http://schemas.openxmlformats.org/officeDocument/2006/relationships/image" Target="../media/image62.emf"/><Relationship Id="rId4" Type="http://schemas.openxmlformats.org/officeDocument/2006/relationships/oleObject" Target="../embeddings/oleObject59.bin"/></Relationships>
</file>

<file path=ppt/slides/_rels/slide66.xml.rels><?xml version="1.0" encoding="UTF-8" standalone="yes"?>
<Relationships xmlns="http://schemas.openxmlformats.org/package/2006/relationships"><Relationship Id="rId3" Type="http://schemas.openxmlformats.org/officeDocument/2006/relationships/image" Target="../media/image115.png"/><Relationship Id="rId7" Type="http://schemas.openxmlformats.org/officeDocument/2006/relationships/image" Target="../media/image65.emf"/><Relationship Id="rId2" Type="http://schemas.openxmlformats.org/officeDocument/2006/relationships/slideLayout" Target="../slideLayouts/slideLayout2.xml"/><Relationship Id="rId1" Type="http://schemas.openxmlformats.org/officeDocument/2006/relationships/vmlDrawing" Target="../drawings/vmlDrawing39.vml"/><Relationship Id="rId6" Type="http://schemas.openxmlformats.org/officeDocument/2006/relationships/oleObject" Target="../embeddings/oleObject62.bin"/><Relationship Id="rId5" Type="http://schemas.openxmlformats.org/officeDocument/2006/relationships/image" Target="../media/image64.emf"/><Relationship Id="rId4" Type="http://schemas.openxmlformats.org/officeDocument/2006/relationships/oleObject" Target="../embeddings/oleObject61.bin"/></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oleObject" Target="../embeddings/oleObject63.bin"/><Relationship Id="rId2" Type="http://schemas.openxmlformats.org/officeDocument/2006/relationships/slideLayout" Target="../slideLayouts/slideLayout2.xml"/><Relationship Id="rId1" Type="http://schemas.openxmlformats.org/officeDocument/2006/relationships/vmlDrawing" Target="../drawings/vmlDrawing40.vml"/><Relationship Id="rId4" Type="http://schemas.openxmlformats.org/officeDocument/2006/relationships/image" Target="../media/image67.emf"/></Relationships>
</file>

<file path=ppt/slides/_rels/slide71.xml.rels><?xml version="1.0" encoding="UTF-8" standalone="yes"?>
<Relationships xmlns="http://schemas.openxmlformats.org/package/2006/relationships"><Relationship Id="rId3" Type="http://schemas.openxmlformats.org/officeDocument/2006/relationships/oleObject" Target="../embeddings/oleObject64.bin"/><Relationship Id="rId2" Type="http://schemas.openxmlformats.org/officeDocument/2006/relationships/slideLayout" Target="../slideLayouts/slideLayout2.xml"/><Relationship Id="rId1" Type="http://schemas.openxmlformats.org/officeDocument/2006/relationships/vmlDrawing" Target="../drawings/vmlDrawing41.vml"/><Relationship Id="rId4" Type="http://schemas.openxmlformats.org/officeDocument/2006/relationships/image" Target="../media/image68.emf"/></Relationships>
</file>

<file path=ppt/slides/_rels/slide72.xml.rels><?xml version="1.0" encoding="UTF-8" standalone="yes"?>
<Relationships xmlns="http://schemas.openxmlformats.org/package/2006/relationships"><Relationship Id="rId3" Type="http://schemas.openxmlformats.org/officeDocument/2006/relationships/oleObject" Target="../embeddings/oleObject65.bin"/><Relationship Id="rId2" Type="http://schemas.openxmlformats.org/officeDocument/2006/relationships/slideLayout" Target="../slideLayouts/slideLayout2.xml"/><Relationship Id="rId1" Type="http://schemas.openxmlformats.org/officeDocument/2006/relationships/vmlDrawing" Target="../drawings/vmlDrawing42.vml"/><Relationship Id="rId4" Type="http://schemas.openxmlformats.org/officeDocument/2006/relationships/image" Target="../media/image69.emf"/></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5CB63-416C-4A66-B3BC-405BF707369A}"/>
              </a:ext>
            </a:extLst>
          </p:cNvPr>
          <p:cNvSpPr>
            <a:spLocks noGrp="1"/>
          </p:cNvSpPr>
          <p:nvPr>
            <p:ph type="ctrTitle"/>
          </p:nvPr>
        </p:nvSpPr>
        <p:spPr/>
        <p:txBody>
          <a:bodyPr>
            <a:normAutofit/>
          </a:bodyPr>
          <a:lstStyle/>
          <a:p>
            <a:r>
              <a:rPr lang="en-US" sz="4800" dirty="0"/>
              <a:t>Single Electron Capture from Atomic and Molecular Collisions Using</a:t>
            </a:r>
            <a:br>
              <a:rPr lang="en-US" sz="4800" dirty="0"/>
            </a:br>
            <a:r>
              <a:rPr lang="en-US" sz="4800" dirty="0"/>
              <a:t>Advanced Theoretical Methods</a:t>
            </a:r>
          </a:p>
        </p:txBody>
      </p:sp>
      <p:sp>
        <p:nvSpPr>
          <p:cNvPr id="3" name="Subtitle 2">
            <a:extLst>
              <a:ext uri="{FF2B5EF4-FFF2-40B4-BE49-F238E27FC236}">
                <a16:creationId xmlns:a16="http://schemas.microsoft.com/office/drawing/2014/main" id="{35627568-B424-41A9-963E-F0C8E79A2659}"/>
              </a:ext>
            </a:extLst>
          </p:cNvPr>
          <p:cNvSpPr>
            <a:spLocks noGrp="1"/>
          </p:cNvSpPr>
          <p:nvPr>
            <p:ph type="subTitle" idx="1"/>
          </p:nvPr>
        </p:nvSpPr>
        <p:spPr/>
        <p:txBody>
          <a:bodyPr/>
          <a:lstStyle/>
          <a:p>
            <a:r>
              <a:rPr lang="en-US" dirty="0"/>
              <a:t>by</a:t>
            </a:r>
          </a:p>
          <a:p>
            <a:r>
              <a:rPr lang="en-US" dirty="0"/>
              <a:t>David Lyons</a:t>
            </a:r>
          </a:p>
          <a:p>
            <a:r>
              <a:rPr lang="en-US" dirty="0"/>
              <a:t>(Under the Direction of Phillip C. Stancil)</a:t>
            </a:r>
          </a:p>
        </p:txBody>
      </p:sp>
    </p:spTree>
    <p:extLst>
      <p:ext uri="{BB962C8B-B14F-4D97-AF65-F5344CB8AC3E}">
        <p14:creationId xmlns:p14="http://schemas.microsoft.com/office/powerpoint/2010/main" val="24045761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2FB49A2-9E4A-42B6-B82A-327851006006}"/>
                  </a:ext>
                </a:extLst>
              </p:cNvPr>
              <p:cNvSpPr>
                <a:spLocks noGrp="1"/>
              </p:cNvSpPr>
              <p:nvPr>
                <p:ph idx="1"/>
              </p:nvPr>
            </p:nvSpPr>
            <p:spPr/>
            <p:txBody>
              <a:bodyPr/>
              <a:lstStyle/>
              <a:p>
                <a:pPr marL="0" indent="0">
                  <a:buNone/>
                </a:pPr>
                <a:r>
                  <a:rPr lang="en-US" dirty="0"/>
                  <a:t>The polarization potential of the dominant long-range interaction between </a:t>
                </a:r>
                <a14:m>
                  <m:oMath xmlns:m="http://schemas.openxmlformats.org/officeDocument/2006/math">
                    <m:r>
                      <a:rPr lang="en-US" i="1" dirty="0" smtClean="0">
                        <a:latin typeface="Cambria Math" panose="02040503050406030204" pitchFamily="18" charset="0"/>
                      </a:rPr>
                      <m:t>𝑋</m:t>
                    </m:r>
                  </m:oMath>
                </a14:m>
                <a:r>
                  <a:rPr lang="en-US" dirty="0"/>
                  <a:t> and </a:t>
                </a:r>
                <a14:m>
                  <m:oMath xmlns:m="http://schemas.openxmlformats.org/officeDocument/2006/math">
                    <m:r>
                      <a:rPr lang="en-US" i="1" dirty="0" smtClean="0">
                        <a:latin typeface="Cambria Math" panose="02040503050406030204" pitchFamily="18" charset="0"/>
                      </a:rPr>
                      <m:t>𝑌</m:t>
                    </m:r>
                  </m:oMath>
                </a14:m>
                <a:r>
                  <a:rPr lang="en-US" dirty="0"/>
                  <a:t> is</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𝑝</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𝛼</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𝑞</m:t>
                              </m:r>
                            </m:e>
                            <m:sup>
                              <m:r>
                                <a:rPr lang="en-US" b="0" i="1" smtClean="0">
                                  <a:latin typeface="Cambria Math" panose="02040503050406030204" pitchFamily="18" charset="0"/>
                                </a:rPr>
                                <m:t>2</m:t>
                              </m:r>
                            </m:sup>
                          </m:sSup>
                        </m:num>
                        <m:den>
                          <m:r>
                            <a:rPr lang="en-US" b="0" i="1" smtClean="0">
                              <a:latin typeface="Cambria Math" panose="02040503050406030204" pitchFamily="18" charset="0"/>
                            </a:rPr>
                            <m:t>2</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𝑅</m:t>
                              </m:r>
                            </m:e>
                            <m:sup>
                              <m:r>
                                <a:rPr lang="en-US" b="0" i="1" smtClean="0">
                                  <a:latin typeface="Cambria Math" panose="02040503050406030204" pitchFamily="18" charset="0"/>
                                </a:rPr>
                                <m:t>4</m:t>
                              </m:r>
                            </m:sup>
                          </m:sSup>
                        </m:den>
                      </m:f>
                      <m:r>
                        <a:rPr lang="en-US" b="0" i="1" smtClean="0">
                          <a:latin typeface="Cambria Math" panose="02040503050406030204" pitchFamily="18" charset="0"/>
                        </a:rPr>
                        <m:t>,</m:t>
                      </m:r>
                    </m:oMath>
                  </m:oMathPara>
                </a14:m>
                <a:endParaRPr lang="en-US" b="0" dirty="0"/>
              </a:p>
              <a:p>
                <a:pPr marL="0" indent="0">
                  <a:buNone/>
                </a:pPr>
                <a:endParaRPr lang="en-US" b="0" dirty="0"/>
              </a:p>
              <a:p>
                <a:pPr marL="0" indent="0">
                  <a:buNone/>
                </a:pPr>
                <a:r>
                  <a:rPr lang="en-US" b="0" dirty="0"/>
                  <a:t>where </a:t>
                </a:r>
                <a14:m>
                  <m:oMath xmlns:m="http://schemas.openxmlformats.org/officeDocument/2006/math">
                    <m:r>
                      <a:rPr lang="en-US" b="0" i="1" smtClean="0">
                        <a:latin typeface="Cambria Math" panose="02040503050406030204" pitchFamily="18" charset="0"/>
                      </a:rPr>
                      <m:t>𝛼</m:t>
                    </m:r>
                  </m:oMath>
                </a14:m>
                <a:r>
                  <a:rPr lang="en-US" b="0" dirty="0"/>
                  <a:t> is the polarizability of the neutral target </a:t>
                </a:r>
                <a14:m>
                  <m:oMath xmlns:m="http://schemas.openxmlformats.org/officeDocument/2006/math">
                    <m:r>
                      <a:rPr lang="en-US" b="0" i="1" smtClean="0">
                        <a:latin typeface="Cambria Math" panose="02040503050406030204" pitchFamily="18" charset="0"/>
                      </a:rPr>
                      <m:t>𝑌</m:t>
                    </m:r>
                  </m:oMath>
                </a14:m>
                <a:r>
                  <a:rPr lang="en-US" b="0" dirty="0"/>
                  <a:t>.</a:t>
                </a:r>
              </a:p>
            </p:txBody>
          </p:sp>
        </mc:Choice>
        <mc:Fallback xmlns="">
          <p:sp>
            <p:nvSpPr>
              <p:cNvPr id="3" name="Content Placeholder 2">
                <a:extLst>
                  <a:ext uri="{FF2B5EF4-FFF2-40B4-BE49-F238E27FC236}">
                    <a16:creationId xmlns:a16="http://schemas.microsoft.com/office/drawing/2014/main" id="{32FB49A2-9E4A-42B6-B82A-327851006006}"/>
                  </a:ext>
                </a:extLst>
              </p:cNvPr>
              <p:cNvSpPr>
                <a:spLocks noGrp="1" noRot="1" noChangeAspect="1" noMove="1" noResize="1" noEditPoints="1" noAdjustHandles="1" noChangeArrowheads="1" noChangeShapeType="1" noTextEdit="1"/>
              </p:cNvSpPr>
              <p:nvPr>
                <p:ph idx="1"/>
              </p:nvPr>
            </p:nvSpPr>
            <p:spPr>
              <a:blipFill>
                <a:blip r:embed="rId2"/>
                <a:stretch>
                  <a:fillRect l="-1217" t="-2241"/>
                </a:stretch>
              </a:blipFill>
            </p:spPr>
            <p:txBody>
              <a:bodyPr/>
              <a:lstStyle/>
              <a:p>
                <a:r>
                  <a:rPr lang="en-US">
                    <a:noFill/>
                  </a:rPr>
                  <a:t> </a:t>
                </a:r>
              </a:p>
            </p:txBody>
          </p:sp>
        </mc:Fallback>
      </mc:AlternateContent>
    </p:spTree>
    <p:extLst>
      <p:ext uri="{BB962C8B-B14F-4D97-AF65-F5344CB8AC3E}">
        <p14:creationId xmlns:p14="http://schemas.microsoft.com/office/powerpoint/2010/main" val="12998492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0C9B1A0-628B-449A-B509-F7789406E995}"/>
                  </a:ext>
                </a:extLst>
              </p:cNvPr>
              <p:cNvSpPr>
                <a:spLocks noGrp="1"/>
              </p:cNvSpPr>
              <p:nvPr>
                <p:ph idx="1"/>
              </p:nvPr>
            </p:nvSpPr>
            <p:spPr/>
            <p:txBody>
              <a:bodyPr/>
              <a:lstStyle/>
              <a:p>
                <a:pPr marL="0" indent="0">
                  <a:buNone/>
                </a:pPr>
                <a:r>
                  <a:rPr lang="en-US" dirty="0"/>
                  <a:t>The Coulomb potential of the outgoing channel is</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𝑞</m:t>
                          </m:r>
                          <m:r>
                            <a:rPr lang="en-US" b="0" i="1" smtClean="0">
                              <a:latin typeface="Cambria Math" panose="02040503050406030204" pitchFamily="18" charset="0"/>
                            </a:rPr>
                            <m:t>−1</m:t>
                          </m:r>
                        </m:num>
                        <m:den>
                          <m:r>
                            <a:rPr lang="en-US" b="0" i="1" smtClean="0">
                              <a:latin typeface="Cambria Math" panose="02040503050406030204" pitchFamily="18" charset="0"/>
                            </a:rPr>
                            <m:t>𝑅</m:t>
                          </m:r>
                        </m:den>
                      </m:f>
                      <m:r>
                        <a:rPr lang="en-US" b="0" i="1" smtClean="0">
                          <a:latin typeface="Cambria Math" panose="02040503050406030204" pitchFamily="18" charset="0"/>
                        </a:rPr>
                        <m:t>.</m:t>
                      </m:r>
                    </m:oMath>
                  </m:oMathPara>
                </a14:m>
                <a:endParaRPr lang="en-US" dirty="0"/>
              </a:p>
            </p:txBody>
          </p:sp>
        </mc:Choice>
        <mc:Fallback xmlns="">
          <p:sp>
            <p:nvSpPr>
              <p:cNvPr id="3" name="Content Placeholder 2">
                <a:extLst>
                  <a:ext uri="{FF2B5EF4-FFF2-40B4-BE49-F238E27FC236}">
                    <a16:creationId xmlns:a16="http://schemas.microsoft.com/office/drawing/2014/main" id="{10C9B1A0-628B-449A-B509-F7789406E995}"/>
                  </a:ext>
                </a:extLst>
              </p:cNvPr>
              <p:cNvSpPr>
                <a:spLocks noGrp="1" noRot="1" noChangeAspect="1" noMove="1" noResize="1" noEditPoints="1" noAdjustHandles="1" noChangeArrowheads="1" noChangeShapeType="1" noTextEdit="1"/>
              </p:cNvSpPr>
              <p:nvPr>
                <p:ph idx="1"/>
              </p:nvPr>
            </p:nvSpPr>
            <p:spPr>
              <a:blipFill>
                <a:blip r:embed="rId2"/>
                <a:stretch>
                  <a:fillRect l="-1217" t="-2241"/>
                </a:stretch>
              </a:blipFill>
            </p:spPr>
            <p:txBody>
              <a:bodyPr/>
              <a:lstStyle/>
              <a:p>
                <a:r>
                  <a:rPr lang="en-US">
                    <a:noFill/>
                  </a:rPr>
                  <a:t> </a:t>
                </a:r>
              </a:p>
            </p:txBody>
          </p:sp>
        </mc:Fallback>
      </mc:AlternateContent>
    </p:spTree>
    <p:extLst>
      <p:ext uri="{BB962C8B-B14F-4D97-AF65-F5344CB8AC3E}">
        <p14:creationId xmlns:p14="http://schemas.microsoft.com/office/powerpoint/2010/main" val="24943316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1432412-ED3D-4942-AA2E-BE1F0FE8F25F}"/>
              </a:ext>
            </a:extLst>
          </p:cNvPr>
          <p:cNvSpPr>
            <a:spLocks noGrp="1"/>
          </p:cNvSpPr>
          <p:nvPr>
            <p:ph idx="1"/>
          </p:nvPr>
        </p:nvSpPr>
        <p:spPr/>
        <p:txBody>
          <a:bodyPr/>
          <a:lstStyle/>
          <a:p>
            <a:endParaRPr lang="en-US" dirty="0"/>
          </a:p>
        </p:txBody>
      </p:sp>
      <p:graphicFrame>
        <p:nvGraphicFramePr>
          <p:cNvPr id="4" name="Object 3">
            <a:extLst>
              <a:ext uri="{FF2B5EF4-FFF2-40B4-BE49-F238E27FC236}">
                <a16:creationId xmlns:a16="http://schemas.microsoft.com/office/drawing/2014/main" id="{C3B5D1EF-179F-4385-8622-5028929D8567}"/>
              </a:ext>
            </a:extLst>
          </p:cNvPr>
          <p:cNvGraphicFramePr>
            <a:graphicFrameLocks noChangeAspect="1"/>
          </p:cNvGraphicFramePr>
          <p:nvPr>
            <p:extLst>
              <p:ext uri="{D42A27DB-BD31-4B8C-83A1-F6EECF244321}">
                <p14:modId xmlns:p14="http://schemas.microsoft.com/office/powerpoint/2010/main" val="1599852532"/>
              </p:ext>
            </p:extLst>
          </p:nvPr>
        </p:nvGraphicFramePr>
        <p:xfrm>
          <a:off x="595480" y="681037"/>
          <a:ext cx="10862452" cy="5483065"/>
        </p:xfrm>
        <a:graphic>
          <a:graphicData uri="http://schemas.openxmlformats.org/presentationml/2006/ole">
            <mc:AlternateContent xmlns:mc="http://schemas.openxmlformats.org/markup-compatibility/2006">
              <mc:Choice xmlns:v="urn:schemas-microsoft-com:vml" Requires="v">
                <p:oleObj spid="_x0000_s1039" name="Acrobat Document" r:id="rId3" imgW="4324011" imgH="2182949" progId="AcroExch.Document.DC">
                  <p:embed/>
                </p:oleObj>
              </mc:Choice>
              <mc:Fallback>
                <p:oleObj name="Acrobat Document" r:id="rId3" imgW="4324011" imgH="2182949" progId="AcroExch.Document.DC">
                  <p:embed/>
                  <p:pic>
                    <p:nvPicPr>
                      <p:cNvPr id="0" name=""/>
                      <p:cNvPicPr/>
                      <p:nvPr/>
                    </p:nvPicPr>
                    <p:blipFill>
                      <a:blip r:embed="rId4"/>
                      <a:stretch>
                        <a:fillRect/>
                      </a:stretch>
                    </p:blipFill>
                    <p:spPr>
                      <a:xfrm>
                        <a:off x="595480" y="681037"/>
                        <a:ext cx="10862452" cy="5483065"/>
                      </a:xfrm>
                      <a:prstGeom prst="rect">
                        <a:avLst/>
                      </a:prstGeom>
                    </p:spPr>
                  </p:pic>
                </p:oleObj>
              </mc:Fallback>
            </mc:AlternateContent>
          </a:graphicData>
        </a:graphic>
      </p:graphicFrame>
    </p:spTree>
    <p:extLst>
      <p:ext uri="{BB962C8B-B14F-4D97-AF65-F5344CB8AC3E}">
        <p14:creationId xmlns:p14="http://schemas.microsoft.com/office/powerpoint/2010/main" val="28061486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C856D7F-05EE-487C-8627-C8D96D7954CB}"/>
                  </a:ext>
                </a:extLst>
              </p:cNvPr>
              <p:cNvSpPr>
                <a:spLocks noGrp="1"/>
              </p:cNvSpPr>
              <p:nvPr>
                <p:ph idx="1"/>
              </p:nvPr>
            </p:nvSpPr>
            <p:spPr/>
            <p:txBody>
              <a:bodyPr/>
              <a:lstStyle/>
              <a:p>
                <a:pPr marL="0" indent="0">
                  <a:buNone/>
                </a:pPr>
                <a:r>
                  <a:rPr lang="en-US" dirty="0"/>
                  <a:t>For </a:t>
                </a:r>
                <a14:m>
                  <m:oMath xmlns:m="http://schemas.openxmlformats.org/officeDocument/2006/math">
                    <m:r>
                      <a:rPr lang="en-US" b="0" i="1" smtClean="0">
                        <a:latin typeface="Cambria Math" panose="02040503050406030204" pitchFamily="18" charset="0"/>
                      </a:rPr>
                      <m:t>𝑛</m:t>
                    </m:r>
                    <m:r>
                      <a:rPr lang="en-US" b="0" i="1" smtClean="0">
                        <a:latin typeface="Cambria Math" panose="02040503050406030204" pitchFamily="18" charset="0"/>
                      </a:rPr>
                      <m:t>&lt;</m:t>
                    </m:r>
                    <m:r>
                      <a:rPr lang="en-US" b="0" i="1" smtClean="0">
                        <a:latin typeface="Cambria Math" panose="02040503050406030204" pitchFamily="18" charset="0"/>
                      </a:rPr>
                      <m:t>𝑞</m:t>
                    </m:r>
                  </m:oMath>
                </a14:m>
                <a:r>
                  <a:rPr lang="en-US" dirty="0"/>
                  <a:t>, the internuclear distance where the interaction takes place is given by</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𝑛</m:t>
                          </m:r>
                        </m:sub>
                      </m:sSub>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2</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𝑛</m:t>
                              </m:r>
                            </m:e>
                            <m:sup>
                              <m:r>
                                <a:rPr lang="en-US" b="0" i="1" smtClean="0">
                                  <a:latin typeface="Cambria Math" panose="02040503050406030204" pitchFamily="18" charset="0"/>
                                  <a:ea typeface="Cambria Math" panose="02040503050406030204" pitchFamily="18" charset="0"/>
                                </a:rPr>
                                <m:t>2</m:t>
                              </m:r>
                            </m:sup>
                          </m:sSup>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𝑞</m:t>
                              </m:r>
                              <m:r>
                                <a:rPr lang="en-US" b="0" i="1" smtClean="0">
                                  <a:latin typeface="Cambria Math" panose="02040503050406030204" pitchFamily="18" charset="0"/>
                                  <a:ea typeface="Cambria Math" panose="02040503050406030204" pitchFamily="18" charset="0"/>
                                </a:rPr>
                                <m:t>−1</m:t>
                              </m:r>
                            </m:e>
                          </m:d>
                        </m:num>
                        <m:den>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𝑞</m:t>
                              </m:r>
                            </m:e>
                            <m:sup>
                              <m:r>
                                <a:rPr lang="en-US" b="0" i="1" smtClean="0">
                                  <a:latin typeface="Cambria Math" panose="02040503050406030204" pitchFamily="18" charset="0"/>
                                  <a:ea typeface="Cambria Math" panose="02040503050406030204" pitchFamily="18" charset="0"/>
                                </a:rPr>
                                <m:t>2</m:t>
                              </m:r>
                            </m:sup>
                          </m:sSup>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𝑛</m:t>
                              </m:r>
                            </m:e>
                            <m:sup>
                              <m:r>
                                <a:rPr lang="en-US" b="0" i="1" smtClean="0">
                                  <a:latin typeface="Cambria Math" panose="02040503050406030204" pitchFamily="18" charset="0"/>
                                  <a:ea typeface="Cambria Math" panose="02040503050406030204" pitchFamily="18" charset="0"/>
                                </a:rPr>
                                <m:t>2</m:t>
                              </m:r>
                            </m:sup>
                          </m:sSup>
                        </m:den>
                      </m:f>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3" name="Content Placeholder 2">
                <a:extLst>
                  <a:ext uri="{FF2B5EF4-FFF2-40B4-BE49-F238E27FC236}">
                    <a16:creationId xmlns:a16="http://schemas.microsoft.com/office/drawing/2014/main" id="{5C856D7F-05EE-487C-8627-C8D96D7954CB}"/>
                  </a:ext>
                </a:extLst>
              </p:cNvPr>
              <p:cNvSpPr>
                <a:spLocks noGrp="1" noRot="1" noChangeAspect="1" noMove="1" noResize="1" noEditPoints="1" noAdjustHandles="1" noChangeArrowheads="1" noChangeShapeType="1" noTextEdit="1"/>
              </p:cNvSpPr>
              <p:nvPr>
                <p:ph idx="1"/>
              </p:nvPr>
            </p:nvSpPr>
            <p:spPr>
              <a:blipFill>
                <a:blip r:embed="rId2"/>
                <a:stretch>
                  <a:fillRect l="-1217" t="-2241"/>
                </a:stretch>
              </a:blipFill>
            </p:spPr>
            <p:txBody>
              <a:bodyPr/>
              <a:lstStyle/>
              <a:p>
                <a:r>
                  <a:rPr lang="en-US">
                    <a:noFill/>
                  </a:rPr>
                  <a:t> </a:t>
                </a:r>
              </a:p>
            </p:txBody>
          </p:sp>
        </mc:Fallback>
      </mc:AlternateContent>
    </p:spTree>
    <p:extLst>
      <p:ext uri="{BB962C8B-B14F-4D97-AF65-F5344CB8AC3E}">
        <p14:creationId xmlns:p14="http://schemas.microsoft.com/office/powerpoint/2010/main" val="10774728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0FA8D5B-0B98-44F5-95F1-53B1A7DCF443}"/>
                  </a:ext>
                </a:extLst>
              </p:cNvPr>
              <p:cNvSpPr>
                <a:spLocks noGrp="1"/>
              </p:cNvSpPr>
              <p:nvPr>
                <p:ph idx="1"/>
              </p:nvPr>
            </p:nvSpPr>
            <p:spPr/>
            <p:txBody>
              <a:bodyPr/>
              <a:lstStyle/>
              <a:p>
                <a:pPr marL="0" indent="0">
                  <a:buNone/>
                </a:pPr>
                <a:r>
                  <a:rPr lang="en-US" dirty="0"/>
                  <a:t>In the two-channel Landau-Zener model, the probability of an interaction occurring during a pass through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𝑥</m:t>
                        </m:r>
                      </m:sub>
                    </m:sSub>
                  </m:oMath>
                </a14:m>
                <a:r>
                  <a:rPr lang="en-US" dirty="0"/>
                  <a:t> is</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m:t>
                          </m:r>
                          <m:r>
                            <a:rPr lang="en-US" b="0" i="1" smtClean="0">
                              <a:latin typeface="Cambria Math" panose="02040503050406030204" pitchFamily="18" charset="0"/>
                            </a:rPr>
                            <m:t>𝜔</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𝑥</m:t>
                              </m:r>
                            </m:sub>
                          </m:sSub>
                          <m:r>
                            <a:rPr lang="en-US" b="0" i="1" smtClean="0">
                              <a:latin typeface="Cambria Math" panose="02040503050406030204" pitchFamily="18" charset="0"/>
                            </a:rPr>
                            <m:t>)</m:t>
                          </m:r>
                        </m:sup>
                      </m:sSup>
                      <m:r>
                        <a:rPr lang="en-US" b="0" i="1" smtClean="0">
                          <a:latin typeface="Cambria Math" panose="02040503050406030204" pitchFamily="18" charset="0"/>
                        </a:rPr>
                        <m:t>,</m:t>
                      </m:r>
                    </m:oMath>
                  </m:oMathPara>
                </a14:m>
                <a:endParaRPr lang="en-US" dirty="0"/>
              </a:p>
              <a:p>
                <a:pPr marL="0" indent="0">
                  <a:buNone/>
                </a:pPr>
                <a:endParaRPr lang="en-US" dirty="0"/>
              </a:p>
              <a:p>
                <a:pPr marL="0" indent="0">
                  <a:buNone/>
                </a:pPr>
                <a:r>
                  <a:rPr lang="en-US" dirty="0"/>
                  <a:t>where </a:t>
                </a:r>
                <a14:m>
                  <m:oMath xmlns:m="http://schemas.openxmlformats.org/officeDocument/2006/math">
                    <m:r>
                      <a:rPr lang="en-US" b="0" i="1" smtClean="0">
                        <a:latin typeface="Cambria Math" panose="02040503050406030204" pitchFamily="18" charset="0"/>
                      </a:rPr>
                      <m:t>𝜔</m:t>
                    </m:r>
                  </m:oMath>
                </a14:m>
                <a:r>
                  <a:rPr lang="en-US" dirty="0"/>
                  <a:t> is determined by the Hamiltonian potential matrix and radial velocity.</a:t>
                </a:r>
              </a:p>
            </p:txBody>
          </p:sp>
        </mc:Choice>
        <mc:Fallback xmlns="">
          <p:sp>
            <p:nvSpPr>
              <p:cNvPr id="3" name="Content Placeholder 2">
                <a:extLst>
                  <a:ext uri="{FF2B5EF4-FFF2-40B4-BE49-F238E27FC236}">
                    <a16:creationId xmlns:a16="http://schemas.microsoft.com/office/drawing/2014/main" id="{C0FA8D5B-0B98-44F5-95F1-53B1A7DCF443}"/>
                  </a:ext>
                </a:extLst>
              </p:cNvPr>
              <p:cNvSpPr>
                <a:spLocks noGrp="1" noRot="1" noChangeAspect="1" noMove="1" noResize="1" noEditPoints="1" noAdjustHandles="1" noChangeArrowheads="1" noChangeShapeType="1" noTextEdit="1"/>
              </p:cNvSpPr>
              <p:nvPr>
                <p:ph idx="1"/>
              </p:nvPr>
            </p:nvSpPr>
            <p:spPr>
              <a:blipFill>
                <a:blip r:embed="rId2"/>
                <a:stretch>
                  <a:fillRect l="-1217" t="-2241"/>
                </a:stretch>
              </a:blipFill>
            </p:spPr>
            <p:txBody>
              <a:bodyPr/>
              <a:lstStyle/>
              <a:p>
                <a:r>
                  <a:rPr lang="en-US">
                    <a:noFill/>
                  </a:rPr>
                  <a:t> </a:t>
                </a:r>
              </a:p>
            </p:txBody>
          </p:sp>
        </mc:Fallback>
      </mc:AlternateContent>
    </p:spTree>
    <p:extLst>
      <p:ext uri="{BB962C8B-B14F-4D97-AF65-F5344CB8AC3E}">
        <p14:creationId xmlns:p14="http://schemas.microsoft.com/office/powerpoint/2010/main" val="26081252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8195094-5CB0-4861-B17E-17CC332C8E7C}"/>
                  </a:ext>
                </a:extLst>
              </p:cNvPr>
              <p:cNvSpPr>
                <a:spLocks noGrp="1"/>
              </p:cNvSpPr>
              <p:nvPr>
                <p:ph idx="1"/>
              </p:nvPr>
            </p:nvSpPr>
            <p:spPr/>
            <p:txBody>
              <a:bodyPr>
                <a:normAutofit fontScale="92500"/>
              </a:bodyPr>
              <a:lstStyle/>
              <a:p>
                <a:pPr marL="0" indent="0">
                  <a:buNone/>
                </a:pPr>
                <a:r>
                  <a:rPr lang="en-US" dirty="0"/>
                  <a:t>In the MCLZ method, the probability that a particular ionic level </a:t>
                </a:r>
                <a14:m>
                  <m:oMath xmlns:m="http://schemas.openxmlformats.org/officeDocument/2006/math">
                    <m:r>
                      <a:rPr lang="en-US" b="0" i="1" smtClean="0">
                        <a:latin typeface="Cambria Math" panose="02040503050406030204" pitchFamily="18" charset="0"/>
                      </a:rPr>
                      <m:t>𝑛</m:t>
                    </m:r>
                  </m:oMath>
                </a14:m>
                <a:r>
                  <a:rPr lang="en-US" dirty="0"/>
                  <a:t> will be populated after the collision is given by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𝑛</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𝑁</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rPr>
                              <m:t>𝑁</m:t>
                            </m:r>
                          </m:sub>
                        </m:sSub>
                      </m:e>
                    </m:d>
                  </m:oMath>
                </a14:m>
                <a:r>
                  <a:rPr lang="en-US" dirty="0"/>
                  <a:t>. The expression for this is not presented here for the sake of </a:t>
                </a:r>
                <a:r>
                  <a:rPr lang="en-US" dirty="0" err="1"/>
                  <a:t>berevity</a:t>
                </a:r>
                <a:r>
                  <a:rPr lang="en-US" dirty="0"/>
                  <a:t>. The partial cross section in the MCLZ method is thusly written as</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𝜎</m:t>
                          </m:r>
                        </m:e>
                        <m:sub>
                          <m:r>
                            <a:rPr lang="en-US" b="0" i="1" smtClean="0">
                              <a:latin typeface="Cambria Math" panose="02040503050406030204" pitchFamily="18" charset="0"/>
                            </a:rPr>
                            <m:t>𝑛</m:t>
                          </m:r>
                        </m:sub>
                      </m:sSub>
                      <m:r>
                        <a:rPr lang="en-US" b="0" i="1" smtClean="0">
                          <a:latin typeface="Cambria Math" panose="02040503050406030204" pitchFamily="18" charset="0"/>
                        </a:rPr>
                        <m:t>=2</m:t>
                      </m:r>
                      <m:r>
                        <a:rPr lang="en-US" b="0" i="1" smtClean="0">
                          <a:latin typeface="Cambria Math" panose="02040503050406030204" pitchFamily="18" charset="0"/>
                        </a:rPr>
                        <m:t>𝜋</m:t>
                      </m:r>
                      <m:nary>
                        <m:naryPr>
                          <m:limLoc m:val="undOvr"/>
                          <m:ctrlPr>
                            <a:rPr lang="en-US" b="0" i="1" smtClean="0">
                              <a:latin typeface="Cambria Math" panose="02040503050406030204" pitchFamily="18" charset="0"/>
                            </a:rPr>
                          </m:ctrlPr>
                        </m:naryPr>
                        <m:sub>
                          <m:r>
                            <m:rPr>
                              <m:brk m:alnAt="24"/>
                            </m:rPr>
                            <a:rPr lang="en-US" b="0" i="1" smtClean="0">
                              <a:latin typeface="Cambria Math" panose="02040503050406030204" pitchFamily="18" charset="0"/>
                            </a:rPr>
                            <m:t>0</m:t>
                          </m:r>
                        </m:sub>
                        <m:sup>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𝑛</m:t>
                              </m:r>
                            </m:sub>
                          </m:s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𝑛</m:t>
                              </m:r>
                            </m:sub>
                          </m:sSub>
                          <m:r>
                            <a:rPr lang="en-US" b="0" i="1" smtClean="0">
                              <a:latin typeface="Cambria Math" panose="02040503050406030204" pitchFamily="18" charset="0"/>
                            </a:rPr>
                            <m:t>𝑏𝑑𝑏</m:t>
                          </m:r>
                        </m:e>
                      </m:nary>
                      <m:r>
                        <a:rPr lang="en-US" b="0" i="1" smtClean="0">
                          <a:latin typeface="Cambria Math" panose="02040503050406030204" pitchFamily="18" charset="0"/>
                        </a:rPr>
                        <m:t>,</m:t>
                      </m:r>
                    </m:oMath>
                  </m:oMathPara>
                </a14:m>
                <a:endParaRPr lang="en-US" b="0" dirty="0"/>
              </a:p>
              <a:p>
                <a:pPr marL="0" indent="0">
                  <a:buNone/>
                </a:pPr>
                <a:r>
                  <a:rPr lang="en-US" dirty="0"/>
                  <a:t>where the impact parameter </a:t>
                </a:r>
                <a14:m>
                  <m:oMath xmlns:m="http://schemas.openxmlformats.org/officeDocument/2006/math">
                    <m:r>
                      <a:rPr lang="en-US" b="0" i="1" smtClean="0">
                        <a:latin typeface="Cambria Math" panose="02040503050406030204" pitchFamily="18" charset="0"/>
                      </a:rPr>
                      <m:t>𝑏</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2</m:t>
                                </m:r>
                                <m:r>
                                  <a:rPr lang="en-US" b="0" i="1" smtClean="0">
                                    <a:latin typeface="Cambria Math" panose="02040503050406030204" pitchFamily="18" charset="0"/>
                                  </a:rPr>
                                  <m:t>𝛼</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𝑞</m:t>
                                    </m:r>
                                  </m:e>
                                  <m:sup>
                                    <m:r>
                                      <a:rPr lang="en-US" b="0" i="1" smtClean="0">
                                        <a:latin typeface="Cambria Math" panose="02040503050406030204" pitchFamily="18" charset="0"/>
                                      </a:rPr>
                                      <m:t>2</m:t>
                                    </m:r>
                                  </m:sup>
                                </m:sSup>
                              </m:num>
                              <m:den>
                                <m:r>
                                  <a:rPr lang="en-US" b="0" i="1" smtClean="0">
                                    <a:latin typeface="Cambria Math" panose="02040503050406030204" pitchFamily="18" charset="0"/>
                                  </a:rPr>
                                  <m:t>𝐸</m:t>
                                </m:r>
                              </m:den>
                            </m:f>
                          </m:e>
                        </m:d>
                      </m:e>
                      <m:sup>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4</m:t>
                            </m:r>
                          </m:den>
                        </m:f>
                      </m:sup>
                    </m:sSup>
                  </m:oMath>
                </a14:m>
                <a:r>
                  <a:rPr lang="en-US" dirty="0"/>
                  <a:t>.</a:t>
                </a:r>
              </a:p>
            </p:txBody>
          </p:sp>
        </mc:Choice>
        <mc:Fallback xmlns="">
          <p:sp>
            <p:nvSpPr>
              <p:cNvPr id="3" name="Content Placeholder 2">
                <a:extLst>
                  <a:ext uri="{FF2B5EF4-FFF2-40B4-BE49-F238E27FC236}">
                    <a16:creationId xmlns:a16="http://schemas.microsoft.com/office/drawing/2014/main" id="{D8195094-5CB0-4861-B17E-17CC332C8E7C}"/>
                  </a:ext>
                </a:extLst>
              </p:cNvPr>
              <p:cNvSpPr>
                <a:spLocks noGrp="1" noRot="1" noChangeAspect="1" noMove="1" noResize="1" noEditPoints="1" noAdjustHandles="1" noChangeArrowheads="1" noChangeShapeType="1" noTextEdit="1"/>
              </p:cNvSpPr>
              <p:nvPr>
                <p:ph idx="1"/>
              </p:nvPr>
            </p:nvSpPr>
            <p:spPr>
              <a:blipFill>
                <a:blip r:embed="rId2"/>
                <a:stretch>
                  <a:fillRect l="-1043" t="-2101"/>
                </a:stretch>
              </a:blipFill>
            </p:spPr>
            <p:txBody>
              <a:bodyPr/>
              <a:lstStyle/>
              <a:p>
                <a:r>
                  <a:rPr lang="en-US">
                    <a:noFill/>
                  </a:rPr>
                  <a:t> </a:t>
                </a:r>
              </a:p>
            </p:txBody>
          </p:sp>
        </mc:Fallback>
      </mc:AlternateContent>
    </p:spTree>
    <p:extLst>
      <p:ext uri="{BB962C8B-B14F-4D97-AF65-F5344CB8AC3E}">
        <p14:creationId xmlns:p14="http://schemas.microsoft.com/office/powerpoint/2010/main" val="3051686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1259B7F-4DEF-4CC0-BC1E-A8B72139DEB8}"/>
                  </a:ext>
                </a:extLst>
              </p:cNvPr>
              <p:cNvSpPr>
                <a:spLocks noGrp="1"/>
              </p:cNvSpPr>
              <p:nvPr>
                <p:ph idx="1"/>
              </p:nvPr>
            </p:nvSpPr>
            <p:spPr/>
            <p:txBody>
              <a:bodyPr/>
              <a:lstStyle/>
              <a:p>
                <a:pPr marL="0" indent="0">
                  <a:buNone/>
                </a:pPr>
                <a:r>
                  <a:rPr lang="en-US" dirty="0"/>
                  <a:t>The MCLZ total cross section is the sum of the partial cross sections</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𝜎</m:t>
                      </m:r>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𝑛</m:t>
                          </m:r>
                        </m: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𝜎</m:t>
                              </m:r>
                            </m:e>
                            <m:sub>
                              <m:r>
                                <a:rPr lang="en-US" b="0" i="1" smtClean="0">
                                  <a:latin typeface="Cambria Math" panose="02040503050406030204" pitchFamily="18" charset="0"/>
                                </a:rPr>
                                <m:t>𝑛</m:t>
                              </m:r>
                            </m:sub>
                          </m:sSub>
                          <m:r>
                            <a:rPr lang="en-US" b="0" i="1" smtClean="0">
                              <a:latin typeface="Cambria Math" panose="02040503050406030204" pitchFamily="18" charset="0"/>
                            </a:rPr>
                            <m:t>.</m:t>
                          </m:r>
                        </m:e>
                      </m:nary>
                    </m:oMath>
                  </m:oMathPara>
                </a14:m>
                <a:endParaRPr lang="en-US" dirty="0"/>
              </a:p>
            </p:txBody>
          </p:sp>
        </mc:Choice>
        <mc:Fallback xmlns="">
          <p:sp>
            <p:nvSpPr>
              <p:cNvPr id="3" name="Content Placeholder 2">
                <a:extLst>
                  <a:ext uri="{FF2B5EF4-FFF2-40B4-BE49-F238E27FC236}">
                    <a16:creationId xmlns:a16="http://schemas.microsoft.com/office/drawing/2014/main" id="{91259B7F-4DEF-4CC0-BC1E-A8B72139DEB8}"/>
                  </a:ext>
                </a:extLst>
              </p:cNvPr>
              <p:cNvSpPr>
                <a:spLocks noGrp="1" noRot="1" noChangeAspect="1" noMove="1" noResize="1" noEditPoints="1" noAdjustHandles="1" noChangeArrowheads="1" noChangeShapeType="1" noTextEdit="1"/>
              </p:cNvSpPr>
              <p:nvPr>
                <p:ph idx="1"/>
              </p:nvPr>
            </p:nvSpPr>
            <p:spPr>
              <a:blipFill>
                <a:blip r:embed="rId2"/>
                <a:stretch>
                  <a:fillRect l="-1217" t="-2241"/>
                </a:stretch>
              </a:blipFill>
            </p:spPr>
            <p:txBody>
              <a:bodyPr/>
              <a:lstStyle/>
              <a:p>
                <a:r>
                  <a:rPr lang="en-US">
                    <a:noFill/>
                  </a:rPr>
                  <a:t> </a:t>
                </a:r>
              </a:p>
            </p:txBody>
          </p:sp>
        </mc:Fallback>
      </mc:AlternateContent>
    </p:spTree>
    <p:extLst>
      <p:ext uri="{BB962C8B-B14F-4D97-AF65-F5344CB8AC3E}">
        <p14:creationId xmlns:p14="http://schemas.microsoft.com/office/powerpoint/2010/main" val="18004412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CEB2FA2-4C57-47AD-B8F0-C992F05B8DB2}"/>
                  </a:ext>
                </a:extLst>
              </p:cNvPr>
              <p:cNvSpPr>
                <a:spLocks noGrp="1"/>
              </p:cNvSpPr>
              <p:nvPr>
                <p:ph idx="1"/>
              </p:nvPr>
            </p:nvSpPr>
            <p:spPr/>
            <p:txBody>
              <a:bodyPr>
                <a:normAutofit fontScale="85000" lnSpcReduction="20000"/>
              </a:bodyPr>
              <a:lstStyle/>
              <a:p>
                <a:pPr marL="0" indent="0">
                  <a:buNone/>
                </a:pPr>
                <a:r>
                  <a:rPr lang="en-US" dirty="0"/>
                  <a:t>In the molecular orbital close-coupling (MOCC) method, molecular orbitals,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𝜓</m:t>
                        </m:r>
                      </m:e>
                      <m:sub>
                        <m:r>
                          <a:rPr lang="en-US" b="0" i="1" smtClean="0">
                            <a:latin typeface="Cambria Math" panose="02040503050406030204" pitchFamily="18" charset="0"/>
                          </a:rPr>
                          <m:t>𝑖</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𝑅</m:t>
                        </m:r>
                      </m:e>
                    </m:d>
                  </m:oMath>
                </a14:m>
                <a:r>
                  <a:rPr lang="en-US" dirty="0"/>
                  <a:t> are orthonormal solutions to the Schrodinger equation representing the collision system.</a:t>
                </a:r>
              </a:p>
              <a:p>
                <a:pPr marL="0" indent="0">
                  <a:buNone/>
                </a:pPr>
                <a:endParaRPr lang="en-US" dirty="0"/>
              </a:p>
              <a:p>
                <a:pPr marL="0" indent="0">
                  <a:buNone/>
                </a:pPr>
                <a:r>
                  <a:rPr lang="en-US" dirty="0"/>
                  <a:t>The internuclear distance is </a:t>
                </a:r>
                <a14:m>
                  <m:oMath xmlns:m="http://schemas.openxmlformats.org/officeDocument/2006/math">
                    <m:r>
                      <a:rPr lang="en-US" b="0" i="1" smtClean="0">
                        <a:latin typeface="Cambria Math" panose="02040503050406030204" pitchFamily="18" charset="0"/>
                      </a:rPr>
                      <m:t>𝑅</m:t>
                    </m:r>
                  </m:oMath>
                </a14:m>
                <a:r>
                  <a:rPr lang="en-US" dirty="0"/>
                  <a:t>, and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𝑘</m:t>
                        </m:r>
                      </m:sub>
                    </m:sSub>
                  </m:oMath>
                </a14:m>
                <a:r>
                  <a:rPr lang="en-US" dirty="0"/>
                  <a:t> are the electronic coordinates with respect to the center of mass of the system. The total wave function is the sum of the molecular orbitals</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Ψ</m:t>
                      </m:r>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𝑖</m:t>
                          </m:r>
                        </m:sub>
                        <m:sup/>
                        <m:e>
                          <m:r>
                            <a:rPr lang="en-US" b="0" i="1" smtClean="0">
                              <a:latin typeface="Cambria Math" panose="02040503050406030204" pitchFamily="18" charset="0"/>
                            </a:rPr>
                            <m:t>𝜓</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𝑅</m:t>
                              </m:r>
                            </m:e>
                          </m:d>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a:rPr lang="en-US" b="0" i="1" smtClean="0">
                              <a:latin typeface="Cambria Math" panose="02040503050406030204" pitchFamily="18" charset="0"/>
                            </a:rPr>
                            <m:t>𝑅</m:t>
                          </m:r>
                          <m:r>
                            <a:rPr lang="en-US" b="0" i="1" smtClean="0">
                              <a:latin typeface="Cambria Math" panose="02040503050406030204" pitchFamily="18" charset="0"/>
                            </a:rPr>
                            <m:t>)</m:t>
                          </m:r>
                        </m:e>
                      </m:nary>
                      <m:r>
                        <a:rPr lang="en-US" b="0" i="1" smtClean="0">
                          <a:latin typeface="Cambria Math" panose="02040503050406030204" pitchFamily="18" charset="0"/>
                        </a:rPr>
                        <m:t>,</m:t>
                      </m:r>
                    </m:oMath>
                  </m:oMathPara>
                </a14:m>
                <a:endParaRPr lang="en-US" b="0" dirty="0"/>
              </a:p>
              <a:p>
                <a:pPr marL="0" indent="0">
                  <a:buNone/>
                </a:pPr>
                <a:endParaRPr lang="en-US" b="0" dirty="0"/>
              </a:p>
              <a:p>
                <a:pPr marL="0" indent="0">
                  <a:buNone/>
                </a:pPr>
                <a:r>
                  <a:rPr lang="en-US" dirty="0"/>
                  <a:t>where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𝑖</m:t>
                        </m:r>
                      </m:sub>
                    </m:sSub>
                  </m:oMath>
                </a14:m>
                <a:r>
                  <a:rPr lang="en-US" b="0" dirty="0"/>
                  <a:t> are the wave coefficient functions.</a:t>
                </a:r>
              </a:p>
            </p:txBody>
          </p:sp>
        </mc:Choice>
        <mc:Fallback xmlns="">
          <p:sp>
            <p:nvSpPr>
              <p:cNvPr id="3" name="Content Placeholder 2">
                <a:extLst>
                  <a:ext uri="{FF2B5EF4-FFF2-40B4-BE49-F238E27FC236}">
                    <a16:creationId xmlns:a16="http://schemas.microsoft.com/office/drawing/2014/main" id="{ECEB2FA2-4C57-47AD-B8F0-C992F05B8DB2}"/>
                  </a:ext>
                </a:extLst>
              </p:cNvPr>
              <p:cNvSpPr>
                <a:spLocks noGrp="1" noRot="1" noChangeAspect="1" noMove="1" noResize="1" noEditPoints="1" noAdjustHandles="1" noChangeArrowheads="1" noChangeShapeType="1" noTextEdit="1"/>
              </p:cNvSpPr>
              <p:nvPr>
                <p:ph idx="1"/>
              </p:nvPr>
            </p:nvSpPr>
            <p:spPr>
              <a:blipFill>
                <a:blip r:embed="rId2"/>
                <a:stretch>
                  <a:fillRect l="-928" t="-3221" r="-1449"/>
                </a:stretch>
              </a:blipFill>
            </p:spPr>
            <p:txBody>
              <a:bodyPr/>
              <a:lstStyle/>
              <a:p>
                <a:r>
                  <a:rPr lang="en-US">
                    <a:noFill/>
                  </a:rPr>
                  <a:t> </a:t>
                </a:r>
              </a:p>
            </p:txBody>
          </p:sp>
        </mc:Fallback>
      </mc:AlternateContent>
    </p:spTree>
    <p:extLst>
      <p:ext uri="{BB962C8B-B14F-4D97-AF65-F5344CB8AC3E}">
        <p14:creationId xmlns:p14="http://schemas.microsoft.com/office/powerpoint/2010/main" val="9308887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4B63F37-1A06-4D9C-B1D6-69A86049D59D}"/>
                  </a:ext>
                </a:extLst>
              </p:cNvPr>
              <p:cNvSpPr>
                <a:spLocks noGrp="1"/>
              </p:cNvSpPr>
              <p:nvPr>
                <p:ph idx="1"/>
              </p:nvPr>
            </p:nvSpPr>
            <p:spPr>
              <a:xfrm>
                <a:off x="838200" y="685799"/>
                <a:ext cx="10515600" cy="5491163"/>
              </a:xfrm>
            </p:spPr>
            <p:txBody>
              <a:bodyPr>
                <a:normAutofit fontScale="92500"/>
              </a:bodyPr>
              <a:lstStyle/>
              <a:p>
                <a:pPr marL="0" indent="0">
                  <a:buNone/>
                </a:pPr>
                <a:r>
                  <a:rPr lang="en-US" dirty="0"/>
                  <a:t>Nonadiabatic radial couplings give rise to transitions between states with the same symmetry </a:t>
                </a:r>
                <a14:m>
                  <m:oMath xmlns:m="http://schemas.openxmlformats.org/officeDocument/2006/math">
                    <m:sSup>
                      <m:sSupPr>
                        <m:ctrlPr>
                          <a:rPr lang="en-US" b="0" i="1" smtClean="0">
                            <a:latin typeface="Cambria Math" panose="02040503050406030204" pitchFamily="18" charset="0"/>
                          </a:rPr>
                        </m:ctrlPr>
                      </m:sSupPr>
                      <m:e/>
                      <m:sup>
                        <m:r>
                          <a:rPr lang="en-US" b="0" i="1" smtClean="0">
                            <a:latin typeface="Cambria Math" panose="02040503050406030204" pitchFamily="18" charset="0"/>
                          </a:rPr>
                          <m:t>2</m:t>
                        </m:r>
                        <m:r>
                          <a:rPr lang="en-US" b="0" i="1" smtClean="0">
                            <a:latin typeface="Cambria Math" panose="02040503050406030204" pitchFamily="18" charset="0"/>
                          </a:rPr>
                          <m:t>𝑆</m:t>
                        </m:r>
                        <m:r>
                          <a:rPr lang="en-US" b="0" i="1" smtClean="0">
                            <a:latin typeface="Cambria Math" panose="02040503050406030204" pitchFamily="18" charset="0"/>
                          </a:rPr>
                          <m:t>+1</m:t>
                        </m:r>
                      </m:sup>
                    </m:sSup>
                    <m:r>
                      <m:rPr>
                        <m:sty m:val="p"/>
                      </m:rPr>
                      <a:rPr lang="en-US" b="0" i="0" smtClean="0">
                        <a:latin typeface="Cambria Math" panose="02040503050406030204" pitchFamily="18" charset="0"/>
                      </a:rPr>
                      <m:t>Λ</m:t>
                    </m:r>
                  </m:oMath>
                </a14:m>
                <a:r>
                  <a:rPr lang="en-US" dirty="0"/>
                  <a:t>; and the rotational couplings for states of different symmetry.</a:t>
                </a:r>
              </a:p>
              <a:p>
                <a:pPr marL="0" indent="0">
                  <a:buNone/>
                </a:pPr>
                <a:endParaRPr lang="en-US" dirty="0"/>
              </a:p>
              <a:p>
                <a:pPr marL="0" indent="0">
                  <a:buNone/>
                </a:pPr>
                <a:r>
                  <a:rPr lang="en-US" dirty="0"/>
                  <a:t>For the sake of </a:t>
                </a:r>
                <a:r>
                  <a:rPr lang="en-US" dirty="0" err="1"/>
                  <a:t>berevity</a:t>
                </a:r>
                <a:r>
                  <a:rPr lang="en-US" dirty="0"/>
                  <a:t>, the partial cross section between two states, </a:t>
                </a:r>
                <a14:m>
                  <m:oMath xmlns:m="http://schemas.openxmlformats.org/officeDocument/2006/math">
                    <m:r>
                      <a:rPr lang="en-US" b="0" i="1" smtClean="0">
                        <a:latin typeface="Cambria Math" panose="02040503050406030204" pitchFamily="18" charset="0"/>
                      </a:rPr>
                      <m:t>𝑖</m:t>
                    </m:r>
                  </m:oMath>
                </a14:m>
                <a:r>
                  <a:rPr lang="en-US" dirty="0"/>
                  <a:t> and </a:t>
                </a:r>
                <a14:m>
                  <m:oMath xmlns:m="http://schemas.openxmlformats.org/officeDocument/2006/math">
                    <m:r>
                      <a:rPr lang="en-US" b="0" i="1" smtClean="0">
                        <a:latin typeface="Cambria Math" panose="02040503050406030204" pitchFamily="18" charset="0"/>
                      </a:rPr>
                      <m:t> </m:t>
                    </m:r>
                    <m:r>
                      <a:rPr lang="en-US" b="0" i="1" smtClean="0">
                        <a:latin typeface="Cambria Math" panose="02040503050406030204" pitchFamily="18" charset="0"/>
                      </a:rPr>
                      <m:t>𝑗</m:t>
                    </m:r>
                  </m:oMath>
                </a14:m>
                <a:r>
                  <a:rPr lang="en-US" dirty="0"/>
                  <a:t>, is given by</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𝜎</m:t>
                          </m:r>
                        </m:e>
                        <m:sub>
                          <m:r>
                            <a:rPr lang="en-US" b="0" i="1" smtClean="0">
                              <a:latin typeface="Cambria Math" panose="02040503050406030204" pitchFamily="18" charset="0"/>
                            </a:rPr>
                            <m:t>𝑗𝑖</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𝜋</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0</m:t>
                              </m:r>
                            </m:sub>
                          </m:sSub>
                        </m:num>
                        <m:den>
                          <m:r>
                            <a:rPr lang="en-US" b="0" i="1" smtClean="0">
                              <a:latin typeface="Cambria Math" panose="02040503050406030204" pitchFamily="18" charset="0"/>
                            </a:rPr>
                            <m:t>2</m:t>
                          </m:r>
                          <m:r>
                            <a:rPr lang="en-US" b="0" i="1" smtClean="0">
                              <a:latin typeface="Cambria Math" panose="02040503050406030204" pitchFamily="18" charset="0"/>
                            </a:rPr>
                            <m:t>𝜇</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𝜖</m:t>
                              </m:r>
                            </m:e>
                            <m:sub>
                              <m:r>
                                <a:rPr lang="en-US" b="0" i="1" smtClean="0">
                                  <a:latin typeface="Cambria Math" panose="02040503050406030204" pitchFamily="18" charset="0"/>
                                </a:rPr>
                                <m:t>𝑖</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𝑅</m:t>
                              </m:r>
                            </m:e>
                          </m:d>
                          <m:r>
                            <a:rPr lang="en-US" b="0" i="1" smtClean="0">
                              <a:latin typeface="Cambria Math" panose="02040503050406030204" pitchFamily="18" charset="0"/>
                            </a:rPr>
                            <m:t>−</m:t>
                          </m:r>
                          <m:r>
                            <a:rPr lang="en-US" b="0" i="1" smtClean="0">
                              <a:latin typeface="Cambria Math" panose="02040503050406030204" pitchFamily="18" charset="0"/>
                            </a:rPr>
                            <m:t>𝐸</m:t>
                          </m:r>
                          <m:r>
                            <a:rPr lang="en-US" b="0" i="1" smtClean="0">
                              <a:latin typeface="Cambria Math" panose="02040503050406030204" pitchFamily="18" charset="0"/>
                            </a:rPr>
                            <m:t>)</m:t>
                          </m:r>
                        </m:den>
                      </m:f>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𝐽</m:t>
                          </m:r>
                        </m:sub>
                        <m:sup/>
                        <m:e>
                          <m:d>
                            <m:dPr>
                              <m:ctrlPr>
                                <a:rPr lang="en-US" b="0" i="1" smtClean="0">
                                  <a:latin typeface="Cambria Math" panose="02040503050406030204" pitchFamily="18" charset="0"/>
                                </a:rPr>
                              </m:ctrlPr>
                            </m:dPr>
                            <m:e>
                              <m:r>
                                <a:rPr lang="en-US" b="0" i="1" smtClean="0">
                                  <a:latin typeface="Cambria Math" panose="02040503050406030204" pitchFamily="18" charset="0"/>
                                </a:rPr>
                                <m:t>2</m:t>
                              </m:r>
                              <m:r>
                                <a:rPr lang="en-US" b="0" i="1" smtClean="0">
                                  <a:latin typeface="Cambria Math" panose="02040503050406030204" pitchFamily="18" charset="0"/>
                                </a:rPr>
                                <m:t>𝐽</m:t>
                              </m:r>
                              <m:r>
                                <a:rPr lang="en-US" b="0" i="1" smtClean="0">
                                  <a:latin typeface="Cambria Math" panose="02040503050406030204" pitchFamily="18" charset="0"/>
                                </a:rPr>
                                <m:t>+1</m:t>
                              </m:r>
                            </m:e>
                          </m:d>
                          <m:sSup>
                            <m:sSupPr>
                              <m:ctrlPr>
                                <a:rPr lang="en-US" b="0" i="1" smtClean="0">
                                  <a:latin typeface="Cambria Math" panose="02040503050406030204" pitchFamily="18" charset="0"/>
                                </a:rPr>
                              </m:ctrlPr>
                            </m:sSupPr>
                            <m:e>
                              <m:d>
                                <m:dPr>
                                  <m:begChr m:val="|"/>
                                  <m:endChr m:val="|"/>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𝑆</m:t>
                                      </m:r>
                                    </m:e>
                                    <m:sub>
                                      <m:r>
                                        <a:rPr lang="en-US" b="0" i="1" smtClean="0">
                                          <a:latin typeface="Cambria Math" panose="02040503050406030204" pitchFamily="18" charset="0"/>
                                        </a:rPr>
                                        <m:t>𝑖𝑗</m:t>
                                      </m:r>
                                    </m:sub>
                                    <m:sup>
                                      <m:r>
                                        <a:rPr lang="en-US" b="0" i="1" smtClean="0">
                                          <a:latin typeface="Cambria Math" panose="02040503050406030204" pitchFamily="18" charset="0"/>
                                        </a:rPr>
                                        <m:t>𝐽</m:t>
                                      </m:r>
                                    </m:sup>
                                  </m:sSubSup>
                                </m:e>
                              </m:d>
                            </m:e>
                            <m:sup>
                              <m:r>
                                <a:rPr lang="en-US" b="0" i="1" smtClean="0">
                                  <a:latin typeface="Cambria Math" panose="02040503050406030204" pitchFamily="18" charset="0"/>
                                </a:rPr>
                                <m:t>2</m:t>
                              </m:r>
                            </m:sup>
                          </m:sSup>
                        </m:e>
                      </m:nary>
                      <m:r>
                        <a:rPr lang="en-US" b="0" i="1" smtClean="0">
                          <a:latin typeface="Cambria Math" panose="02040503050406030204" pitchFamily="18" charset="0"/>
                        </a:rPr>
                        <m:t>,</m:t>
                      </m:r>
                    </m:oMath>
                  </m:oMathPara>
                </a14:m>
                <a:endParaRPr lang="en-US" dirty="0"/>
              </a:p>
              <a:p>
                <a:pPr marL="0" indent="0">
                  <a:buNone/>
                </a:pPr>
                <a:endParaRPr lang="en-US" dirty="0"/>
              </a:p>
              <a:p>
                <a:pPr marL="0" indent="0">
                  <a:buNone/>
                </a:pPr>
                <a:r>
                  <a:rPr lang="en-US" dirty="0"/>
                  <a:t>where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0</m:t>
                        </m:r>
                      </m:sub>
                    </m:sSub>
                  </m:oMath>
                </a14:m>
                <a:r>
                  <a:rPr lang="en-US" dirty="0"/>
                  <a:t> is ¼ for singlets, and ¾ for triplets. </a:t>
                </a:r>
                <a14:m>
                  <m:oMath xmlns:m="http://schemas.openxmlformats.org/officeDocument/2006/math">
                    <m:r>
                      <a:rPr lang="en-US" b="0" i="1" smtClean="0">
                        <a:latin typeface="Cambria Math" panose="02040503050406030204" pitchFamily="18" charset="0"/>
                      </a:rPr>
                      <m:t>𝑆</m:t>
                    </m:r>
                  </m:oMath>
                </a14:m>
                <a:r>
                  <a:rPr lang="en-US" dirty="0"/>
                  <a:t> is a matrix obtained using the multichannel log-derivative method, and other mathematical techniques.</a:t>
                </a:r>
              </a:p>
            </p:txBody>
          </p:sp>
        </mc:Choice>
        <mc:Fallback xmlns="">
          <p:sp>
            <p:nvSpPr>
              <p:cNvPr id="3" name="Content Placeholder 2">
                <a:extLst>
                  <a:ext uri="{FF2B5EF4-FFF2-40B4-BE49-F238E27FC236}">
                    <a16:creationId xmlns:a16="http://schemas.microsoft.com/office/drawing/2014/main" id="{C4B63F37-1A06-4D9C-B1D6-69A86049D59D}"/>
                  </a:ext>
                </a:extLst>
              </p:cNvPr>
              <p:cNvSpPr>
                <a:spLocks noGrp="1" noRot="1" noChangeAspect="1" noMove="1" noResize="1" noEditPoints="1" noAdjustHandles="1" noChangeArrowheads="1" noChangeShapeType="1" noTextEdit="1"/>
              </p:cNvSpPr>
              <p:nvPr>
                <p:ph idx="1"/>
              </p:nvPr>
            </p:nvSpPr>
            <p:spPr>
              <a:xfrm>
                <a:off x="838200" y="685799"/>
                <a:ext cx="10515600" cy="5491163"/>
              </a:xfrm>
              <a:blipFill>
                <a:blip r:embed="rId2"/>
                <a:stretch>
                  <a:fillRect l="-1043" t="-1665" r="-522"/>
                </a:stretch>
              </a:blipFill>
            </p:spPr>
            <p:txBody>
              <a:bodyPr/>
              <a:lstStyle/>
              <a:p>
                <a:r>
                  <a:rPr lang="en-US">
                    <a:noFill/>
                  </a:rPr>
                  <a:t> </a:t>
                </a:r>
              </a:p>
            </p:txBody>
          </p:sp>
        </mc:Fallback>
      </mc:AlternateContent>
    </p:spTree>
    <p:extLst>
      <p:ext uri="{BB962C8B-B14F-4D97-AF65-F5344CB8AC3E}">
        <p14:creationId xmlns:p14="http://schemas.microsoft.com/office/powerpoint/2010/main" val="37733123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CA6FE0CD-7E54-4EBB-8AEC-2185358D0CD1}"/>
                  </a:ext>
                </a:extLst>
              </p:cNvPr>
              <p:cNvSpPr>
                <a:spLocks noGrp="1"/>
              </p:cNvSpPr>
              <p:nvPr>
                <p:ph type="title"/>
              </p:nvPr>
            </p:nvSpPr>
            <p:spPr/>
            <p:txBody>
              <a:bodyPr/>
              <a:lstStyle/>
              <a:p>
                <a14:m>
                  <m:oMath xmlns:m="http://schemas.openxmlformats.org/officeDocument/2006/math">
                    <m:r>
                      <m:rPr>
                        <m:sty m:val="p"/>
                      </m:rPr>
                      <a:rPr lang="en-US" i="0" dirty="0" smtClean="0">
                        <a:latin typeface="Cambria Math" panose="02040503050406030204" pitchFamily="18" charset="0"/>
                      </a:rPr>
                      <m:t>Ne</m:t>
                    </m:r>
                  </m:oMath>
                </a14:m>
                <a:r>
                  <a:rPr lang="en-US" dirty="0"/>
                  <a:t> and </a:t>
                </a:r>
                <a14:m>
                  <m:oMath xmlns:m="http://schemas.openxmlformats.org/officeDocument/2006/math">
                    <m:r>
                      <m:rPr>
                        <m:sty m:val="p"/>
                      </m:rPr>
                      <a:rPr lang="en-US" i="0" dirty="0" smtClean="0">
                        <a:latin typeface="Cambria Math" panose="02040503050406030204" pitchFamily="18" charset="0"/>
                      </a:rPr>
                      <m:t>Mg</m:t>
                    </m:r>
                  </m:oMath>
                </a14:m>
                <a:r>
                  <a:rPr lang="en-US" dirty="0"/>
                  <a:t> ions with </a:t>
                </a:r>
                <a14:m>
                  <m:oMath xmlns:m="http://schemas.openxmlformats.org/officeDocument/2006/math">
                    <m:r>
                      <m:rPr>
                        <m:sty m:val="p"/>
                      </m:rPr>
                      <a:rPr lang="en-US" i="0" dirty="0" smtClean="0">
                        <a:latin typeface="Cambria Math" panose="02040503050406030204" pitchFamily="18" charset="0"/>
                      </a:rPr>
                      <m:t>H</m:t>
                    </m:r>
                  </m:oMath>
                </a14:m>
                <a:r>
                  <a:rPr lang="en-US" dirty="0"/>
                  <a:t> and </a:t>
                </a:r>
                <a14:m>
                  <m:oMath xmlns:m="http://schemas.openxmlformats.org/officeDocument/2006/math">
                    <m:r>
                      <m:rPr>
                        <m:sty m:val="p"/>
                      </m:rPr>
                      <a:rPr lang="en-US" i="0" dirty="0" smtClean="0">
                        <a:latin typeface="Cambria Math" panose="02040503050406030204" pitchFamily="18" charset="0"/>
                      </a:rPr>
                      <m:t>He</m:t>
                    </m:r>
                  </m:oMath>
                </a14:m>
                <a:endParaRPr lang="en-US" dirty="0"/>
              </a:p>
            </p:txBody>
          </p:sp>
        </mc:Choice>
        <mc:Fallback xmlns="">
          <p:sp>
            <p:nvSpPr>
              <p:cNvPr id="2" name="Title 1">
                <a:extLst>
                  <a:ext uri="{FF2B5EF4-FFF2-40B4-BE49-F238E27FC236}">
                    <a16:creationId xmlns:a16="http://schemas.microsoft.com/office/drawing/2014/main" id="{CA6FE0CD-7E54-4EBB-8AEC-2185358D0CD1}"/>
                  </a:ext>
                </a:extLst>
              </p:cNvPr>
              <p:cNvSpPr>
                <a:spLocks noGrp="1" noRot="1" noChangeAspect="1" noMove="1" noResize="1" noEditPoints="1" noAdjustHandles="1" noChangeArrowheads="1" noChangeShapeType="1" noTextEdit="1"/>
              </p:cNvSpPr>
              <p:nvPr>
                <p:ph type="title"/>
              </p:nvPr>
            </p:nvSpPr>
            <p:spPr>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77CBD92-5FB7-4491-B8F9-7B6311F71D90}"/>
                  </a:ext>
                </a:extLst>
              </p:cNvPr>
              <p:cNvSpPr>
                <a:spLocks noGrp="1"/>
              </p:cNvSpPr>
              <p:nvPr>
                <p:ph idx="1"/>
              </p:nvPr>
            </p:nvSpPr>
            <p:spPr/>
            <p:txBody>
              <a:bodyPr>
                <a:normAutofit fontScale="92500" lnSpcReduction="10000"/>
              </a:bodyPr>
              <a:lstStyle/>
              <a:p>
                <a:pPr marL="0" indent="0">
                  <a:buNone/>
                </a:pPr>
                <a:r>
                  <a:rPr lang="en-US" dirty="0"/>
                  <a:t>The systems studied here are two-level states where the physical property of one state is exchanged with the other when passing from one side of the avoided crossing to the other. In this case, an electron is transferred from the neutral target to a highly-charged ion.</a:t>
                </a:r>
              </a:p>
              <a:p>
                <a:pPr marL="0" indent="0">
                  <a:buNone/>
                </a:pPr>
                <a:endParaRPr lang="en-US" dirty="0"/>
              </a:p>
              <a:p>
                <a:pPr marL="0" indent="0">
                  <a:buNone/>
                </a:pPr>
                <a:r>
                  <a:rPr lang="en-US" dirty="0"/>
                  <a:t>The first step in the MCLZ approach is to use the atomic energy levels obtained from NIST for the outgoing states and estimate the avoided crossings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𝑥</m:t>
                        </m:r>
                      </m:sub>
                    </m:sSub>
                  </m:oMath>
                </a14:m>
                <a:r>
                  <a:rPr lang="en-US" dirty="0"/>
                  <a:t> of the incoming and outgoing channels.</a:t>
                </a:r>
              </a:p>
              <a:p>
                <a:pPr marL="0" indent="0">
                  <a:buNone/>
                </a:pPr>
                <a:endParaRPr lang="en-US" dirty="0"/>
              </a:p>
              <a:p>
                <a:pPr marL="0" indent="0">
                  <a:buNone/>
                </a:pP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𝑥</m:t>
                        </m:r>
                      </m:sub>
                    </m:sSub>
                  </m:oMath>
                </a14:m>
                <a:r>
                  <a:rPr lang="en-US" dirty="0"/>
                  <a:t> along with radial and rotational couplings obtained are used to compute the potential matrix, leading to the probability of interaction.</a:t>
                </a:r>
              </a:p>
            </p:txBody>
          </p:sp>
        </mc:Choice>
        <mc:Fallback xmlns="">
          <p:sp>
            <p:nvSpPr>
              <p:cNvPr id="3" name="Content Placeholder 2">
                <a:extLst>
                  <a:ext uri="{FF2B5EF4-FFF2-40B4-BE49-F238E27FC236}">
                    <a16:creationId xmlns:a16="http://schemas.microsoft.com/office/drawing/2014/main" id="{477CBD92-5FB7-4491-B8F9-7B6311F71D90}"/>
                  </a:ext>
                </a:extLst>
              </p:cNvPr>
              <p:cNvSpPr>
                <a:spLocks noGrp="1" noRot="1" noChangeAspect="1" noMove="1" noResize="1" noEditPoints="1" noAdjustHandles="1" noChangeArrowheads="1" noChangeShapeType="1" noTextEdit="1"/>
              </p:cNvSpPr>
              <p:nvPr>
                <p:ph idx="1"/>
              </p:nvPr>
            </p:nvSpPr>
            <p:spPr>
              <a:blipFill>
                <a:blip r:embed="rId3"/>
                <a:stretch>
                  <a:fillRect l="-1043" t="-2801" r="-1333"/>
                </a:stretch>
              </a:blipFill>
            </p:spPr>
            <p:txBody>
              <a:bodyPr/>
              <a:lstStyle/>
              <a:p>
                <a:r>
                  <a:rPr lang="en-US">
                    <a:noFill/>
                  </a:rPr>
                  <a:t> </a:t>
                </a:r>
              </a:p>
            </p:txBody>
          </p:sp>
        </mc:Fallback>
      </mc:AlternateContent>
    </p:spTree>
    <p:extLst>
      <p:ext uri="{BB962C8B-B14F-4D97-AF65-F5344CB8AC3E}">
        <p14:creationId xmlns:p14="http://schemas.microsoft.com/office/powerpoint/2010/main" val="22607874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4D3782-AE39-47FA-A8E1-06601FAE5173}"/>
              </a:ext>
            </a:extLst>
          </p:cNvPr>
          <p:cNvSpPr>
            <a:spLocks noGrp="1"/>
          </p:cNvSpPr>
          <p:nvPr>
            <p:ph type="title"/>
          </p:nvPr>
        </p:nvSpPr>
        <p:spPr/>
        <p:txBody>
          <a:bodyPr/>
          <a:lstStyle/>
          <a:p>
            <a:r>
              <a:rPr lang="en-US" dirty="0"/>
              <a:t>Abstract</a:t>
            </a:r>
          </a:p>
        </p:txBody>
      </p:sp>
      <p:sp>
        <p:nvSpPr>
          <p:cNvPr id="3" name="Content Placeholder 2">
            <a:extLst>
              <a:ext uri="{FF2B5EF4-FFF2-40B4-BE49-F238E27FC236}">
                <a16:creationId xmlns:a16="http://schemas.microsoft.com/office/drawing/2014/main" id="{EC3CF94D-33E4-4404-A4F3-6E4B4FEC29D8}"/>
              </a:ext>
            </a:extLst>
          </p:cNvPr>
          <p:cNvSpPr>
            <a:spLocks noGrp="1"/>
          </p:cNvSpPr>
          <p:nvPr>
            <p:ph idx="1"/>
          </p:nvPr>
        </p:nvSpPr>
        <p:spPr/>
        <p:txBody>
          <a:bodyPr>
            <a:normAutofit lnSpcReduction="10000"/>
          </a:bodyPr>
          <a:lstStyle/>
          <a:p>
            <a:pPr marL="0" indent="0">
              <a:buNone/>
            </a:pPr>
            <a:r>
              <a:rPr lang="en-US" dirty="0"/>
              <a:t>Two computational methods are used to calculate cross sections of a number of ion/atom/molecule collision systems where a single electron is stripped from one particle and captured by the other. In these collisions systems, one particle is a charged ion; the other, a neutral atom or molecule.</a:t>
            </a:r>
          </a:p>
          <a:p>
            <a:pPr marL="0" indent="0">
              <a:buNone/>
            </a:pPr>
            <a:endParaRPr lang="en-US" dirty="0"/>
          </a:p>
          <a:p>
            <a:pPr marL="0" indent="0">
              <a:buNone/>
            </a:pPr>
            <a:r>
              <a:rPr lang="en-US" dirty="0"/>
              <a:t>The two computational methods are:</a:t>
            </a:r>
          </a:p>
          <a:p>
            <a:pPr marL="0" indent="0">
              <a:buNone/>
            </a:pPr>
            <a:endParaRPr lang="en-US" dirty="0"/>
          </a:p>
          <a:p>
            <a:pPr marL="514350" indent="-514350">
              <a:buAutoNum type="arabicPeriod"/>
            </a:pPr>
            <a:r>
              <a:rPr lang="en-US" dirty="0"/>
              <a:t>Multi-Channel Landau-Zener (MCLZ)</a:t>
            </a:r>
          </a:p>
          <a:p>
            <a:pPr marL="514350" indent="-514350">
              <a:buAutoNum type="arabicPeriod"/>
            </a:pPr>
            <a:r>
              <a:rPr lang="en-US" dirty="0"/>
              <a:t>Molecular Orbital Close-Coupling (MOCC)</a:t>
            </a:r>
          </a:p>
        </p:txBody>
      </p:sp>
    </p:spTree>
    <p:extLst>
      <p:ext uri="{BB962C8B-B14F-4D97-AF65-F5344CB8AC3E}">
        <p14:creationId xmlns:p14="http://schemas.microsoft.com/office/powerpoint/2010/main" val="1697472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8FB9B1E-B966-4200-B2BF-B5AF07AF9DC4}"/>
                  </a:ext>
                </a:extLst>
              </p:cNvPr>
              <p:cNvSpPr>
                <a:spLocks noGrp="1"/>
              </p:cNvSpPr>
              <p:nvPr>
                <p:ph idx="1"/>
              </p:nvPr>
            </p:nvSpPr>
            <p:spPr>
              <a:xfrm>
                <a:off x="838200" y="1046691"/>
                <a:ext cx="10515600" cy="5193242"/>
              </a:xfrm>
            </p:spPr>
            <p:txBody>
              <a:bodyPr>
                <a:normAutofit/>
              </a:bodyPr>
              <a:lstStyle/>
              <a:p>
                <a:pPr marL="0" indent="0">
                  <a:buNone/>
                </a:pPr>
                <a:r>
                  <a:rPr lang="en-US" dirty="0"/>
                  <a:t>In most cases the </a:t>
                </a:r>
                <a14:m>
                  <m:oMath xmlns:m="http://schemas.openxmlformats.org/officeDocument/2006/math">
                    <m:r>
                      <a:rPr lang="en-US" b="0" i="1" smtClean="0">
                        <a:latin typeface="Cambria Math" panose="02040503050406030204" pitchFamily="18" charset="0"/>
                      </a:rPr>
                      <m:t>𝑛</m:t>
                    </m:r>
                    <m:r>
                      <a:rPr lang="en-US" b="0" i="1" smtClean="0">
                        <a:latin typeface="Cambria Math" panose="02040503050406030204" pitchFamily="18" charset="0"/>
                      </a:rPr>
                      <m:t>ℓ</m:t>
                    </m:r>
                  </m:oMath>
                </a14:m>
                <a:r>
                  <a:rPr lang="en-US" dirty="0"/>
                  <a:t> resolved cross section is calculated directly with MCLZ. But for bare ions, </a:t>
                </a:r>
                <a14:m>
                  <m:oMath xmlns:m="http://schemas.openxmlformats.org/officeDocument/2006/math">
                    <m:r>
                      <a:rPr lang="en-US" b="0" i="1" smtClean="0">
                        <a:latin typeface="Cambria Math" panose="02040503050406030204" pitchFamily="18" charset="0"/>
                      </a:rPr>
                      <m:t>𝑛</m:t>
                    </m:r>
                  </m:oMath>
                </a14:m>
                <a:r>
                  <a:rPr lang="en-US" dirty="0"/>
                  <a:t>-resolved cross sections are calculated, and the </a:t>
                </a:r>
                <a14:m>
                  <m:oMath xmlns:m="http://schemas.openxmlformats.org/officeDocument/2006/math">
                    <m:r>
                      <a:rPr lang="en-US" b="0" i="1" smtClean="0">
                        <a:latin typeface="Cambria Math" panose="02040503050406030204" pitchFamily="18" charset="0"/>
                      </a:rPr>
                      <m:t>ℓ</m:t>
                    </m:r>
                  </m:oMath>
                </a14:m>
                <a:r>
                  <a:rPr lang="en-US" dirty="0"/>
                  <a:t>-resolved cross sections are computed using the statistical distribution function, given by</a:t>
                </a:r>
              </a:p>
              <a:p>
                <a:pPr marL="0" indent="0">
                  <a:buNone/>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𝑊</m:t>
                          </m:r>
                        </m:e>
                        <m:sub>
                          <m:r>
                            <a:rPr lang="en-US" b="0" i="1" smtClean="0">
                              <a:latin typeface="Cambria Math" panose="02040503050406030204" pitchFamily="18" charset="0"/>
                            </a:rPr>
                            <m:t>𝑛</m:t>
                          </m:r>
                          <m:r>
                            <a:rPr lang="en-US" b="0" i="1" smtClean="0">
                              <a:latin typeface="Cambria Math" panose="02040503050406030204" pitchFamily="18" charset="0"/>
                            </a:rPr>
                            <m:t>ℓ</m:t>
                          </m:r>
                        </m:sub>
                        <m:sup>
                          <m:r>
                            <a:rPr lang="en-US" b="0" i="1" smtClean="0">
                              <a:latin typeface="Cambria Math" panose="02040503050406030204" pitchFamily="18" charset="0"/>
                            </a:rPr>
                            <m:t>𝑠𝑡</m:t>
                          </m:r>
                        </m:sup>
                      </m:sSubSup>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2ℓ+1</m:t>
                          </m:r>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𝑛</m:t>
                              </m:r>
                            </m:e>
                            <m:sup>
                              <m:r>
                                <a:rPr lang="en-US" b="0" i="1" smtClean="0">
                                  <a:latin typeface="Cambria Math" panose="02040503050406030204" pitchFamily="18" charset="0"/>
                                </a:rPr>
                                <m:t>2</m:t>
                              </m:r>
                            </m:sup>
                          </m:sSup>
                        </m:den>
                      </m:f>
                      <m:r>
                        <a:rPr lang="en-US" b="0" i="1" smtClean="0">
                          <a:latin typeface="Cambria Math" panose="02040503050406030204" pitchFamily="18" charset="0"/>
                        </a:rPr>
                        <m:t>,</m:t>
                      </m:r>
                    </m:oMath>
                  </m:oMathPara>
                </a14:m>
                <a:endParaRPr lang="en-US" dirty="0"/>
              </a:p>
              <a:p>
                <a:pPr marL="0" indent="0">
                  <a:buNone/>
                </a:pPr>
                <a:r>
                  <a:rPr lang="en-US" dirty="0"/>
                  <a:t>which is believed to be valid for energies above 5 keV/u. And the low energy distribution function,</a:t>
                </a:r>
              </a:p>
              <a:p>
                <a:pPr marL="0" indent="0">
                  <a:buNone/>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𝑊</m:t>
                          </m:r>
                        </m:e>
                        <m:sub>
                          <m:r>
                            <a:rPr lang="en-US" b="0" i="1" smtClean="0">
                              <a:latin typeface="Cambria Math" panose="02040503050406030204" pitchFamily="18" charset="0"/>
                            </a:rPr>
                            <m:t>𝑛</m:t>
                          </m:r>
                          <m:r>
                            <a:rPr lang="en-US" b="0" i="1" smtClean="0">
                              <a:latin typeface="Cambria Math" panose="02040503050406030204" pitchFamily="18" charset="0"/>
                            </a:rPr>
                            <m:t>ℓ</m:t>
                          </m:r>
                        </m:sub>
                        <m:sup>
                          <m:r>
                            <a:rPr lang="en-US" b="0" i="1" smtClean="0">
                              <a:latin typeface="Cambria Math" panose="02040503050406030204" pitchFamily="18" charset="0"/>
                            </a:rPr>
                            <m:t>𝑙𝑒</m:t>
                          </m:r>
                        </m:sup>
                      </m:sSubSup>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2ℓ+1</m:t>
                          </m:r>
                        </m:e>
                      </m:d>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d>
                                <m:dPr>
                                  <m:begChr m:val="["/>
                                  <m:endChr m:val="]"/>
                                  <m:ctrlPr>
                                    <a:rPr lang="en-US" b="0" i="1" smtClean="0">
                                      <a:latin typeface="Cambria Math" panose="02040503050406030204" pitchFamily="18" charset="0"/>
                                    </a:rPr>
                                  </m:ctrlPr>
                                </m:dPr>
                                <m:e>
                                  <m:d>
                                    <m:dPr>
                                      <m:ctrlPr>
                                        <a:rPr lang="en-US" b="0" i="1" smtClean="0">
                                          <a:latin typeface="Cambria Math" panose="02040503050406030204" pitchFamily="18" charset="0"/>
                                        </a:rPr>
                                      </m:ctrlPr>
                                    </m:dPr>
                                    <m:e>
                                      <m:r>
                                        <a:rPr lang="en-US" b="0" i="1" smtClean="0">
                                          <a:latin typeface="Cambria Math" panose="02040503050406030204" pitchFamily="18" charset="0"/>
                                        </a:rPr>
                                        <m:t>𝑛</m:t>
                                      </m:r>
                                      <m:r>
                                        <a:rPr lang="en-US" b="0" i="1" smtClean="0">
                                          <a:latin typeface="Cambria Math" panose="02040503050406030204" pitchFamily="18" charset="0"/>
                                        </a:rPr>
                                        <m:t>−1</m:t>
                                      </m:r>
                                    </m:e>
                                  </m:d>
                                  <m:r>
                                    <a:rPr lang="en-US" b="0" i="1" smtClean="0">
                                      <a:latin typeface="Cambria Math" panose="02040503050406030204" pitchFamily="18" charset="0"/>
                                    </a:rPr>
                                    <m:t>!</m:t>
                                  </m:r>
                                </m:e>
                              </m:d>
                            </m:e>
                            <m:sup>
                              <m:r>
                                <a:rPr lang="en-US" b="0" i="1" smtClean="0">
                                  <a:latin typeface="Cambria Math" panose="02040503050406030204" pitchFamily="18" charset="0"/>
                                </a:rPr>
                                <m:t>2</m:t>
                              </m:r>
                            </m:sup>
                          </m:sSup>
                        </m:num>
                        <m:den>
                          <m:d>
                            <m:dPr>
                              <m:ctrlPr>
                                <a:rPr lang="en-US" b="0" i="1" smtClean="0">
                                  <a:latin typeface="Cambria Math" panose="02040503050406030204" pitchFamily="18" charset="0"/>
                                </a:rPr>
                              </m:ctrlPr>
                            </m:dPr>
                            <m:e>
                              <m:r>
                                <a:rPr lang="en-US" b="0" i="1" smtClean="0">
                                  <a:latin typeface="Cambria Math" panose="02040503050406030204" pitchFamily="18" charset="0"/>
                                </a:rPr>
                                <m:t>𝑛</m:t>
                              </m:r>
                              <m:r>
                                <a:rPr lang="en-US" b="0" i="1" smtClean="0">
                                  <a:latin typeface="Cambria Math" panose="02040503050406030204" pitchFamily="18" charset="0"/>
                                </a:rPr>
                                <m:t>+ℓ</m:t>
                              </m:r>
                            </m:e>
                          </m:d>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r>
                                <a:rPr lang="en-US" b="0" i="1" smtClean="0">
                                  <a:latin typeface="Cambria Math" panose="02040503050406030204" pitchFamily="18" charset="0"/>
                                </a:rPr>
                                <m:t>−1−ℓ</m:t>
                              </m:r>
                            </m:e>
                          </m:d>
                          <m:r>
                            <a:rPr lang="en-US" b="0" i="1" smtClean="0">
                              <a:latin typeface="Cambria Math" panose="02040503050406030204" pitchFamily="18" charset="0"/>
                            </a:rPr>
                            <m:t>!</m:t>
                          </m:r>
                        </m:den>
                      </m:f>
                      <m:r>
                        <a:rPr lang="en-US" b="0" i="1" smtClean="0">
                          <a:latin typeface="Cambria Math" panose="02040503050406030204" pitchFamily="18" charset="0"/>
                        </a:rPr>
                        <m:t>,</m:t>
                      </m:r>
                    </m:oMath>
                  </m:oMathPara>
                </a14:m>
                <a:endParaRPr lang="en-US" b="0" dirty="0"/>
              </a:p>
              <a:p>
                <a:pPr marL="0" indent="0">
                  <a:buNone/>
                </a:pPr>
                <a:r>
                  <a:rPr lang="en-US" dirty="0"/>
                  <a:t>for lower energies.</a:t>
                </a:r>
              </a:p>
            </p:txBody>
          </p:sp>
        </mc:Choice>
        <mc:Fallback xmlns="">
          <p:sp>
            <p:nvSpPr>
              <p:cNvPr id="3" name="Content Placeholder 2">
                <a:extLst>
                  <a:ext uri="{FF2B5EF4-FFF2-40B4-BE49-F238E27FC236}">
                    <a16:creationId xmlns:a16="http://schemas.microsoft.com/office/drawing/2014/main" id="{58FB9B1E-B966-4200-B2BF-B5AF07AF9DC4}"/>
                  </a:ext>
                </a:extLst>
              </p:cNvPr>
              <p:cNvSpPr>
                <a:spLocks noGrp="1" noRot="1" noChangeAspect="1" noMove="1" noResize="1" noEditPoints="1" noAdjustHandles="1" noChangeArrowheads="1" noChangeShapeType="1" noTextEdit="1"/>
              </p:cNvSpPr>
              <p:nvPr>
                <p:ph idx="1"/>
              </p:nvPr>
            </p:nvSpPr>
            <p:spPr>
              <a:xfrm>
                <a:off x="838200" y="1046691"/>
                <a:ext cx="10515600" cy="5193242"/>
              </a:xfrm>
              <a:blipFill>
                <a:blip r:embed="rId2"/>
                <a:stretch>
                  <a:fillRect l="-1217" t="-1995"/>
                </a:stretch>
              </a:blipFill>
            </p:spPr>
            <p:txBody>
              <a:bodyPr/>
              <a:lstStyle/>
              <a:p>
                <a:r>
                  <a:rPr lang="en-US">
                    <a:noFill/>
                  </a:rPr>
                  <a:t> </a:t>
                </a:r>
              </a:p>
            </p:txBody>
          </p:sp>
        </mc:Fallback>
      </mc:AlternateContent>
    </p:spTree>
    <p:extLst>
      <p:ext uri="{BB962C8B-B14F-4D97-AF65-F5344CB8AC3E}">
        <p14:creationId xmlns:p14="http://schemas.microsoft.com/office/powerpoint/2010/main" val="16051623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F3E60B-15DD-40F2-84E2-1FFF6085F89A}"/>
              </a:ext>
            </a:extLst>
          </p:cNvPr>
          <p:cNvSpPr>
            <a:spLocks noGrp="1"/>
          </p:cNvSpPr>
          <p:nvPr>
            <p:ph type="title"/>
          </p:nvPr>
        </p:nvSpPr>
        <p:spPr/>
        <p:txBody>
          <a:bodyPr/>
          <a:lstStyle/>
          <a:p>
            <a:r>
              <a:rPr lang="en-US" dirty="0"/>
              <a:t>MCLZ total cross sections</a:t>
            </a:r>
          </a:p>
        </p:txBody>
      </p:sp>
      <p:graphicFrame>
        <p:nvGraphicFramePr>
          <p:cNvPr id="4" name="Object 3">
            <a:extLst>
              <a:ext uri="{FF2B5EF4-FFF2-40B4-BE49-F238E27FC236}">
                <a16:creationId xmlns:a16="http://schemas.microsoft.com/office/drawing/2014/main" id="{497A5AE5-DE7E-4644-A674-577A27488D3C}"/>
              </a:ext>
            </a:extLst>
          </p:cNvPr>
          <p:cNvGraphicFramePr>
            <a:graphicFrameLocks noChangeAspect="1"/>
          </p:cNvGraphicFramePr>
          <p:nvPr>
            <p:extLst>
              <p:ext uri="{D42A27DB-BD31-4B8C-83A1-F6EECF244321}">
                <p14:modId xmlns:p14="http://schemas.microsoft.com/office/powerpoint/2010/main" val="4277419283"/>
              </p:ext>
            </p:extLst>
          </p:nvPr>
        </p:nvGraphicFramePr>
        <p:xfrm>
          <a:off x="1566333" y="1456267"/>
          <a:ext cx="8974667" cy="5270501"/>
        </p:xfrm>
        <a:graphic>
          <a:graphicData uri="http://schemas.openxmlformats.org/presentationml/2006/ole">
            <mc:AlternateContent xmlns:mc="http://schemas.openxmlformats.org/markup-compatibility/2006">
              <mc:Choice xmlns:v="urn:schemas-microsoft-com:vml" Requires="v">
                <p:oleObj spid="_x0000_s2064" name="Acrobat Document" r:id="rId3" imgW="4148982" imgH="2902944" progId="AcroExch.Document.DC">
                  <p:embed/>
                </p:oleObj>
              </mc:Choice>
              <mc:Fallback>
                <p:oleObj name="Acrobat Document" r:id="rId3" imgW="4148982" imgH="2902944" progId="AcroExch.Document.DC">
                  <p:embed/>
                  <p:pic>
                    <p:nvPicPr>
                      <p:cNvPr id="0" name=""/>
                      <p:cNvPicPr/>
                      <p:nvPr/>
                    </p:nvPicPr>
                    <p:blipFill>
                      <a:blip r:embed="rId4"/>
                      <a:stretch>
                        <a:fillRect/>
                      </a:stretch>
                    </p:blipFill>
                    <p:spPr>
                      <a:xfrm>
                        <a:off x="1566333" y="1456267"/>
                        <a:ext cx="8974667" cy="5270501"/>
                      </a:xfrm>
                      <a:prstGeom prst="rect">
                        <a:avLst/>
                      </a:prstGeom>
                    </p:spPr>
                  </p:pic>
                </p:oleObj>
              </mc:Fallback>
            </mc:AlternateContent>
          </a:graphicData>
        </a:graphic>
      </p:graphicFrame>
    </p:spTree>
    <p:extLst>
      <p:ext uri="{BB962C8B-B14F-4D97-AF65-F5344CB8AC3E}">
        <p14:creationId xmlns:p14="http://schemas.microsoft.com/office/powerpoint/2010/main" val="29048215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D7547D94-6245-4CB3-B2F9-2451FDA82E30}"/>
                  </a:ext>
                </a:extLst>
              </p:cNvPr>
              <p:cNvSpPr>
                <a:spLocks noGrp="1"/>
              </p:cNvSpPr>
              <p:nvPr>
                <p:ph type="title"/>
              </p:nvPr>
            </p:nvSpPr>
            <p:spPr/>
            <p:txBody>
              <a:bodyPr>
                <a:normAutofit fontScale="90000"/>
              </a:bodyPr>
              <a:lstStyle/>
              <a:p>
                <a14:m>
                  <m:oMath xmlns:m="http://schemas.openxmlformats.org/officeDocument/2006/math">
                    <m:sSup>
                      <m:sSupPr>
                        <m:ctrlPr>
                          <a:rPr lang="en-US" b="0" i="1" smtClean="0">
                            <a:latin typeface="Cambria Math" panose="02040503050406030204" pitchFamily="18" charset="0"/>
                          </a:rPr>
                        </m:ctrlPr>
                      </m:sSupPr>
                      <m:e>
                        <m:r>
                          <m:rPr>
                            <m:sty m:val="p"/>
                          </m:rPr>
                          <a:rPr lang="en-US" b="0" i="0" smtClean="0">
                            <a:latin typeface="Cambria Math" panose="02040503050406030204" pitchFamily="18" charset="0"/>
                          </a:rPr>
                          <m:t>Ne</m:t>
                        </m:r>
                      </m:e>
                      <m:sup>
                        <m:r>
                          <a:rPr lang="en-US" b="0" i="1" smtClean="0">
                            <a:latin typeface="Cambria Math" panose="02040503050406030204" pitchFamily="18" charset="0"/>
                          </a:rPr>
                          <m:t>10+</m:t>
                        </m:r>
                      </m:sup>
                    </m:sSup>
                    <m:r>
                      <a:rPr lang="en-US" b="0" i="1" smtClean="0">
                        <a:latin typeface="Cambria Math" panose="02040503050406030204" pitchFamily="18" charset="0"/>
                      </a:rPr>
                      <m:t>+</m:t>
                    </m:r>
                    <m:r>
                      <m:rPr>
                        <m:sty m:val="p"/>
                      </m:rPr>
                      <a:rPr lang="en-US" b="0" i="0" smtClean="0">
                        <a:latin typeface="Cambria Math" panose="02040503050406030204" pitchFamily="18" charset="0"/>
                      </a:rPr>
                      <m:t>H</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m:rPr>
                            <m:sty m:val="p"/>
                          </m:rPr>
                          <a:rPr lang="en-US" b="0" i="0" smtClean="0">
                            <a:latin typeface="Cambria Math" panose="02040503050406030204" pitchFamily="18" charset="0"/>
                          </a:rPr>
                          <m:t>Ne</m:t>
                        </m:r>
                      </m:e>
                      <m:sup>
                        <m:r>
                          <a:rPr lang="en-US" b="0" i="1" smtClean="0">
                            <a:latin typeface="Cambria Math" panose="02040503050406030204" pitchFamily="18" charset="0"/>
                          </a:rPr>
                          <m:t>9+</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m:rPr>
                            <m:sty m:val="p"/>
                          </m:rPr>
                          <a:rPr lang="en-US" b="0" i="0" smtClean="0">
                            <a:latin typeface="Cambria Math" panose="02040503050406030204" pitchFamily="18" charset="0"/>
                          </a:rPr>
                          <m:t>H</m:t>
                        </m:r>
                      </m:e>
                      <m:sup>
                        <m:r>
                          <a:rPr lang="en-US" b="0" i="1" smtClean="0">
                            <a:latin typeface="Cambria Math" panose="02040503050406030204" pitchFamily="18" charset="0"/>
                          </a:rPr>
                          <m:t>+</m:t>
                        </m:r>
                      </m:sup>
                    </m:sSup>
                  </m:oMath>
                </a14:m>
                <a:r>
                  <a:rPr lang="en-US" dirty="0"/>
                  <a:t> (low energy, statistical)</a:t>
                </a:r>
                <a:br>
                  <a:rPr lang="en-US" dirty="0"/>
                </a:br>
                <a:r>
                  <a:rPr lang="en-US" dirty="0"/>
                  <a:t>Compared with classical trajectory Monte Carlo</a:t>
                </a:r>
              </a:p>
            </p:txBody>
          </p:sp>
        </mc:Choice>
        <mc:Fallback xmlns="">
          <p:sp>
            <p:nvSpPr>
              <p:cNvPr id="2" name="Title 1">
                <a:extLst>
                  <a:ext uri="{FF2B5EF4-FFF2-40B4-BE49-F238E27FC236}">
                    <a16:creationId xmlns:a16="http://schemas.microsoft.com/office/drawing/2014/main" id="{D7547D94-6245-4CB3-B2F9-2451FDA82E30}"/>
                  </a:ext>
                </a:extLst>
              </p:cNvPr>
              <p:cNvSpPr>
                <a:spLocks noGrp="1" noRot="1" noChangeAspect="1" noMove="1" noResize="1" noEditPoints="1" noAdjustHandles="1" noChangeArrowheads="1" noChangeShapeType="1" noTextEdit="1"/>
              </p:cNvSpPr>
              <p:nvPr>
                <p:ph type="title"/>
              </p:nvPr>
            </p:nvSpPr>
            <p:spPr>
              <a:blipFill>
                <a:blip r:embed="rId3"/>
                <a:stretch>
                  <a:fillRect l="-2087" t="-7373" b="-14747"/>
                </a:stretch>
              </a:blipFill>
            </p:spPr>
            <p:txBody>
              <a:bodyPr/>
              <a:lstStyle/>
              <a:p>
                <a:r>
                  <a:rPr lang="en-US">
                    <a:noFill/>
                  </a:rPr>
                  <a:t> </a:t>
                </a:r>
              </a:p>
            </p:txBody>
          </p:sp>
        </mc:Fallback>
      </mc:AlternateContent>
      <p:graphicFrame>
        <p:nvGraphicFramePr>
          <p:cNvPr id="5" name="Object 4">
            <a:extLst>
              <a:ext uri="{FF2B5EF4-FFF2-40B4-BE49-F238E27FC236}">
                <a16:creationId xmlns:a16="http://schemas.microsoft.com/office/drawing/2014/main" id="{7F514598-0DB7-4041-A185-F76008138A18}"/>
              </a:ext>
            </a:extLst>
          </p:cNvPr>
          <p:cNvGraphicFramePr>
            <a:graphicFrameLocks noChangeAspect="1"/>
          </p:cNvGraphicFramePr>
          <p:nvPr>
            <p:extLst>
              <p:ext uri="{D42A27DB-BD31-4B8C-83A1-F6EECF244321}">
                <p14:modId xmlns:p14="http://schemas.microsoft.com/office/powerpoint/2010/main" val="2349770584"/>
              </p:ext>
            </p:extLst>
          </p:nvPr>
        </p:nvGraphicFramePr>
        <p:xfrm>
          <a:off x="364485" y="1976967"/>
          <a:ext cx="5660629" cy="4013200"/>
        </p:xfrm>
        <a:graphic>
          <a:graphicData uri="http://schemas.openxmlformats.org/presentationml/2006/ole">
            <mc:AlternateContent xmlns:mc="http://schemas.openxmlformats.org/markup-compatibility/2006">
              <mc:Choice xmlns:v="urn:schemas-microsoft-com:vml" Requires="v">
                <p:oleObj spid="_x0000_s3103" name="Acrobat Document" r:id="rId4" imgW="3965911" imgH="2811461" progId="AcroExch.Document.DC">
                  <p:embed/>
                </p:oleObj>
              </mc:Choice>
              <mc:Fallback>
                <p:oleObj name="Acrobat Document" r:id="rId4" imgW="3965911" imgH="2811461" progId="AcroExch.Document.DC">
                  <p:embed/>
                  <p:pic>
                    <p:nvPicPr>
                      <p:cNvPr id="0" name=""/>
                      <p:cNvPicPr/>
                      <p:nvPr/>
                    </p:nvPicPr>
                    <p:blipFill>
                      <a:blip r:embed="rId5"/>
                      <a:stretch>
                        <a:fillRect/>
                      </a:stretch>
                    </p:blipFill>
                    <p:spPr>
                      <a:xfrm>
                        <a:off x="364485" y="1976967"/>
                        <a:ext cx="5660629" cy="4013200"/>
                      </a:xfrm>
                      <a:prstGeom prst="rect">
                        <a:avLst/>
                      </a:prstGeom>
                    </p:spPr>
                  </p:pic>
                </p:oleObj>
              </mc:Fallback>
            </mc:AlternateContent>
          </a:graphicData>
        </a:graphic>
      </p:graphicFrame>
      <p:graphicFrame>
        <p:nvGraphicFramePr>
          <p:cNvPr id="6" name="Object 5">
            <a:extLst>
              <a:ext uri="{FF2B5EF4-FFF2-40B4-BE49-F238E27FC236}">
                <a16:creationId xmlns:a16="http://schemas.microsoft.com/office/drawing/2014/main" id="{CF43311D-842E-4894-85EA-64117E47FF11}"/>
              </a:ext>
            </a:extLst>
          </p:cNvPr>
          <p:cNvGraphicFramePr>
            <a:graphicFrameLocks noChangeAspect="1"/>
          </p:cNvGraphicFramePr>
          <p:nvPr>
            <p:extLst>
              <p:ext uri="{D42A27DB-BD31-4B8C-83A1-F6EECF244321}">
                <p14:modId xmlns:p14="http://schemas.microsoft.com/office/powerpoint/2010/main" val="1693937101"/>
              </p:ext>
            </p:extLst>
          </p:nvPr>
        </p:nvGraphicFramePr>
        <p:xfrm>
          <a:off x="6275387" y="1976967"/>
          <a:ext cx="5660630" cy="4013200"/>
        </p:xfrm>
        <a:graphic>
          <a:graphicData uri="http://schemas.openxmlformats.org/presentationml/2006/ole">
            <mc:AlternateContent xmlns:mc="http://schemas.openxmlformats.org/markup-compatibility/2006">
              <mc:Choice xmlns:v="urn:schemas-microsoft-com:vml" Requires="v">
                <p:oleObj spid="_x0000_s3104" name="Acrobat Document" r:id="rId6" imgW="3965911" imgH="2811461" progId="AcroExch.Document.DC">
                  <p:embed/>
                </p:oleObj>
              </mc:Choice>
              <mc:Fallback>
                <p:oleObj name="Acrobat Document" r:id="rId6" imgW="3965911" imgH="2811461" progId="AcroExch.Document.DC">
                  <p:embed/>
                  <p:pic>
                    <p:nvPicPr>
                      <p:cNvPr id="0" name=""/>
                      <p:cNvPicPr/>
                      <p:nvPr/>
                    </p:nvPicPr>
                    <p:blipFill>
                      <a:blip r:embed="rId7"/>
                      <a:stretch>
                        <a:fillRect/>
                      </a:stretch>
                    </p:blipFill>
                    <p:spPr>
                      <a:xfrm>
                        <a:off x="6275387" y="1976967"/>
                        <a:ext cx="5660630" cy="4013200"/>
                      </a:xfrm>
                      <a:prstGeom prst="rect">
                        <a:avLst/>
                      </a:prstGeom>
                    </p:spPr>
                  </p:pic>
                </p:oleObj>
              </mc:Fallback>
            </mc:AlternateContent>
          </a:graphicData>
        </a:graphic>
      </p:graphicFrame>
    </p:spTree>
    <p:extLst>
      <p:ext uri="{BB962C8B-B14F-4D97-AF65-F5344CB8AC3E}">
        <p14:creationId xmlns:p14="http://schemas.microsoft.com/office/powerpoint/2010/main" val="7662324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A15B653-A5D6-405D-B6A0-D6093426621F}"/>
                  </a:ext>
                </a:extLst>
              </p:cNvPr>
              <p:cNvSpPr>
                <a:spLocks noGrp="1"/>
              </p:cNvSpPr>
              <p:nvPr>
                <p:ph idx="1"/>
              </p:nvPr>
            </p:nvSpPr>
            <p:spPr>
              <a:xfrm>
                <a:off x="838200" y="585257"/>
                <a:ext cx="10515600" cy="5680075"/>
              </a:xfrm>
            </p:spPr>
            <p:txBody>
              <a:bodyPr>
                <a:normAutofit lnSpcReduction="10000"/>
              </a:bodyPr>
              <a:lstStyle/>
              <a:p>
                <a:pPr marL="0" indent="0">
                  <a:buNone/>
                </a:pPr>
                <a14:m>
                  <m:oMath xmlns:m="http://schemas.openxmlformats.org/officeDocument/2006/math">
                    <m:r>
                      <a:rPr lang="en-US" b="0" i="1" smtClean="0">
                        <a:latin typeface="Cambria Math" panose="02040503050406030204" pitchFamily="18" charset="0"/>
                      </a:rPr>
                      <m:t>𝑛</m:t>
                    </m:r>
                  </m:oMath>
                </a14:m>
                <a:r>
                  <a:rPr lang="en-US" dirty="0"/>
                  <a:t>=5 and </a:t>
                </a:r>
                <a14:m>
                  <m:oMath xmlns:m="http://schemas.openxmlformats.org/officeDocument/2006/math">
                    <m:r>
                      <a:rPr lang="en-US" b="0" i="1" smtClean="0">
                        <a:latin typeface="Cambria Math" panose="02040503050406030204" pitchFamily="18" charset="0"/>
                      </a:rPr>
                      <m:t>𝑛</m:t>
                    </m:r>
                  </m:oMath>
                </a14:m>
                <a:r>
                  <a:rPr lang="en-US" dirty="0"/>
                  <a:t>=6 are in close agreement with the CTMC results. However, the ordering of the </a:t>
                </a:r>
                <a14:m>
                  <m:oMath xmlns:m="http://schemas.openxmlformats.org/officeDocument/2006/math">
                    <m:r>
                      <a:rPr lang="en-US" b="0" i="1" smtClean="0">
                        <a:latin typeface="Cambria Math" panose="02040503050406030204" pitchFamily="18" charset="0"/>
                      </a:rPr>
                      <m:t>ℓ</m:t>
                    </m:r>
                  </m:oMath>
                </a14:m>
                <a:r>
                  <a:rPr lang="en-US" dirty="0"/>
                  <a:t> states is different in the low-energy case for some values of </a:t>
                </a:r>
                <a14:m>
                  <m:oMath xmlns:m="http://schemas.openxmlformats.org/officeDocument/2006/math">
                    <m:r>
                      <a:rPr lang="en-US" b="0" i="1" smtClean="0">
                        <a:latin typeface="Cambria Math" panose="02040503050406030204" pitchFamily="18" charset="0"/>
                      </a:rPr>
                      <m:t>𝑛</m:t>
                    </m:r>
                  </m:oMath>
                </a14:m>
                <a:r>
                  <a:rPr lang="en-US" dirty="0"/>
                  <a:t>. This is because for certain values of </a:t>
                </a:r>
                <a14:m>
                  <m:oMath xmlns:m="http://schemas.openxmlformats.org/officeDocument/2006/math">
                    <m:r>
                      <a:rPr lang="en-US" b="0" i="1" smtClean="0">
                        <a:latin typeface="Cambria Math" panose="02040503050406030204" pitchFamily="18" charset="0"/>
                      </a:rPr>
                      <m:t>𝑛</m:t>
                    </m:r>
                  </m:oMath>
                </a14:m>
                <a:r>
                  <a:rPr lang="en-US" dirty="0"/>
                  <a:t>, the low energy distribution function alters the ordering. For example, for  </a:t>
                </a:r>
                <a14:m>
                  <m:oMath xmlns:m="http://schemas.openxmlformats.org/officeDocument/2006/math">
                    <m:r>
                      <a:rPr lang="en-US" b="0" i="1" smtClean="0">
                        <a:latin typeface="Cambria Math" panose="02040503050406030204" pitchFamily="18" charset="0"/>
                      </a:rPr>
                      <m:t>𝑛</m:t>
                    </m:r>
                  </m:oMath>
                </a14:m>
                <a:r>
                  <a:rPr lang="en-US" dirty="0"/>
                  <a:t>=7 and </a:t>
                </a:r>
                <a14:m>
                  <m:oMath xmlns:m="http://schemas.openxmlformats.org/officeDocument/2006/math">
                    <m:r>
                      <a:rPr lang="en-US" b="0" i="1" smtClean="0">
                        <a:latin typeface="Cambria Math" panose="02040503050406030204" pitchFamily="18" charset="0"/>
                      </a:rPr>
                      <m:t>ℓ</m:t>
                    </m:r>
                  </m:oMath>
                </a14:m>
                <a:r>
                  <a:rPr lang="en-US" dirty="0"/>
                  <a:t>=0…6, the low energy factors are computed as:</a:t>
                </a:r>
              </a:p>
              <a:p>
                <a:pPr marL="0" indent="0">
                  <a:buNone/>
                </a:pPr>
                <a:endParaRPr lang="en-US" dirty="0"/>
              </a:p>
              <a:p>
                <a:pPr marL="0" indent="0">
                  <a:buNone/>
                </a:pP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𝑊</m:t>
                        </m:r>
                      </m:e>
                      <m:sup>
                        <m:r>
                          <a:rPr lang="en-US" b="0" i="1" smtClean="0">
                            <a:latin typeface="Cambria Math" panose="02040503050406030204" pitchFamily="18" charset="0"/>
                          </a:rPr>
                          <m:t>𝑙𝑒</m:t>
                        </m:r>
                      </m:sup>
                    </m:sSup>
                    <m:r>
                      <a:rPr lang="en-US" b="0" i="1" smtClean="0">
                        <a:latin typeface="Cambria Math" panose="02040503050406030204" pitchFamily="18" charset="0"/>
                      </a:rPr>
                      <m:t>(7,0)</m:t>
                    </m:r>
                  </m:oMath>
                </a14:m>
                <a:r>
                  <a:rPr lang="en-US" dirty="0"/>
                  <a:t>=1.43e-01</a:t>
                </a:r>
              </a:p>
              <a:p>
                <a:pPr marL="0" indent="0">
                  <a:buNone/>
                </a:pP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𝑊</m:t>
                        </m:r>
                      </m:e>
                      <m:sup>
                        <m:r>
                          <a:rPr lang="en-US" b="0" i="1" smtClean="0">
                            <a:latin typeface="Cambria Math" panose="02040503050406030204" pitchFamily="18" charset="0"/>
                          </a:rPr>
                          <m:t>𝑙𝑒</m:t>
                        </m:r>
                      </m:sup>
                    </m:sSup>
                    <m:r>
                      <a:rPr lang="en-US" b="0" i="1" smtClean="0">
                        <a:latin typeface="Cambria Math" panose="02040503050406030204" pitchFamily="18" charset="0"/>
                      </a:rPr>
                      <m:t>(7,1)</m:t>
                    </m:r>
                  </m:oMath>
                </a14:m>
                <a:r>
                  <a:rPr lang="en-US" dirty="0"/>
                  <a:t>=3.21e-01</a:t>
                </a:r>
              </a:p>
              <a:p>
                <a:pPr marL="0" indent="0">
                  <a:buNone/>
                </a:pP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𝑊</m:t>
                        </m:r>
                      </m:e>
                      <m:sup>
                        <m:r>
                          <a:rPr lang="en-US" b="0" i="1" smtClean="0">
                            <a:latin typeface="Cambria Math" panose="02040503050406030204" pitchFamily="18" charset="0"/>
                          </a:rPr>
                          <m:t>𝑙𝑒</m:t>
                        </m:r>
                      </m:sup>
                    </m:sSup>
                    <m:r>
                      <a:rPr lang="en-US" b="0" i="1" smtClean="0">
                        <a:latin typeface="Cambria Math" panose="02040503050406030204" pitchFamily="18" charset="0"/>
                      </a:rPr>
                      <m:t>(7,2)</m:t>
                    </m:r>
                  </m:oMath>
                </a14:m>
                <a:r>
                  <a:rPr lang="en-US" dirty="0"/>
                  <a:t>=2.98e-01</a:t>
                </a:r>
              </a:p>
              <a:p>
                <a:pPr marL="0" indent="0">
                  <a:buNone/>
                </a:pP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𝑊</m:t>
                        </m:r>
                      </m:e>
                      <m:sup>
                        <m:r>
                          <a:rPr lang="en-US" b="0" i="1" smtClean="0">
                            <a:latin typeface="Cambria Math" panose="02040503050406030204" pitchFamily="18" charset="0"/>
                          </a:rPr>
                          <m:t>𝑙𝑒</m:t>
                        </m:r>
                      </m:sup>
                    </m:sSup>
                    <m:r>
                      <a:rPr lang="en-US" b="0" i="1" smtClean="0">
                        <a:latin typeface="Cambria Math" panose="02040503050406030204" pitchFamily="18" charset="0"/>
                      </a:rPr>
                      <m:t>(7,3)</m:t>
                    </m:r>
                  </m:oMath>
                </a14:m>
                <a:r>
                  <a:rPr lang="en-US" dirty="0"/>
                  <a:t>=1.67e-01</a:t>
                </a:r>
              </a:p>
              <a:p>
                <a:pPr marL="0" indent="0">
                  <a:buNone/>
                </a:pP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𝑊</m:t>
                        </m:r>
                      </m:e>
                      <m:sup>
                        <m:r>
                          <a:rPr lang="en-US" b="0" i="1" smtClean="0">
                            <a:latin typeface="Cambria Math" panose="02040503050406030204" pitchFamily="18" charset="0"/>
                          </a:rPr>
                          <m:t>𝑙𝑒</m:t>
                        </m:r>
                      </m:sup>
                    </m:sSup>
                    <m:r>
                      <a:rPr lang="en-US" b="0" i="1" smtClean="0">
                        <a:latin typeface="Cambria Math" panose="02040503050406030204" pitchFamily="18" charset="0"/>
                      </a:rPr>
                      <m:t>(7,4)</m:t>
                    </m:r>
                  </m:oMath>
                </a14:m>
                <a:r>
                  <a:rPr lang="en-US" dirty="0"/>
                  <a:t>=5.84e-02</a:t>
                </a:r>
              </a:p>
              <a:p>
                <a:pPr marL="0" indent="0">
                  <a:buNone/>
                </a:pP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𝑊</m:t>
                        </m:r>
                      </m:e>
                      <m:sup>
                        <m:r>
                          <a:rPr lang="en-US" b="0" i="1" smtClean="0">
                            <a:latin typeface="Cambria Math" panose="02040503050406030204" pitchFamily="18" charset="0"/>
                          </a:rPr>
                          <m:t>𝑙𝑒</m:t>
                        </m:r>
                      </m:sup>
                    </m:sSup>
                    <m:r>
                      <a:rPr lang="en-US" b="0" i="1" smtClean="0">
                        <a:latin typeface="Cambria Math" panose="02040503050406030204" pitchFamily="18" charset="0"/>
                      </a:rPr>
                      <m:t>(7,5)</m:t>
                    </m:r>
                  </m:oMath>
                </a14:m>
                <a:r>
                  <a:rPr lang="en-US" dirty="0"/>
                  <a:t>=1.19e-02</a:t>
                </a:r>
              </a:p>
              <a:p>
                <a:pPr marL="0" indent="0">
                  <a:buNone/>
                </a:pP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𝑊</m:t>
                        </m:r>
                      </m:e>
                      <m:sup>
                        <m:r>
                          <a:rPr lang="en-US" b="0" i="1" smtClean="0">
                            <a:latin typeface="Cambria Math" panose="02040503050406030204" pitchFamily="18" charset="0"/>
                          </a:rPr>
                          <m:t>𝑙𝑒</m:t>
                        </m:r>
                      </m:sup>
                    </m:sSup>
                    <m:r>
                      <a:rPr lang="en-US" b="0" i="1" smtClean="0">
                        <a:latin typeface="Cambria Math" panose="02040503050406030204" pitchFamily="18" charset="0"/>
                      </a:rPr>
                      <m:t>(7,6)</m:t>
                    </m:r>
                  </m:oMath>
                </a14:m>
                <a:r>
                  <a:rPr lang="en-US" dirty="0"/>
                  <a:t>=1.08e-03</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CA15B653-A5D6-405D-B6A0-D6093426621F}"/>
                  </a:ext>
                </a:extLst>
              </p:cNvPr>
              <p:cNvSpPr>
                <a:spLocks noGrp="1" noRot="1" noChangeAspect="1" noMove="1" noResize="1" noEditPoints="1" noAdjustHandles="1" noChangeArrowheads="1" noChangeShapeType="1" noTextEdit="1"/>
              </p:cNvSpPr>
              <p:nvPr>
                <p:ph idx="1"/>
              </p:nvPr>
            </p:nvSpPr>
            <p:spPr>
              <a:xfrm>
                <a:off x="838200" y="585257"/>
                <a:ext cx="10515600" cy="5680075"/>
              </a:xfrm>
              <a:blipFill>
                <a:blip r:embed="rId2"/>
                <a:stretch>
                  <a:fillRect l="-1217" t="-2361" r="-1043" b="-1502"/>
                </a:stretch>
              </a:blipFill>
            </p:spPr>
            <p:txBody>
              <a:bodyPr/>
              <a:lstStyle/>
              <a:p>
                <a:r>
                  <a:rPr lang="en-US">
                    <a:noFill/>
                  </a:rPr>
                  <a:t> </a:t>
                </a:r>
              </a:p>
            </p:txBody>
          </p:sp>
        </mc:Fallback>
      </mc:AlternateContent>
    </p:spTree>
    <p:extLst>
      <p:ext uri="{BB962C8B-B14F-4D97-AF65-F5344CB8AC3E}">
        <p14:creationId xmlns:p14="http://schemas.microsoft.com/office/powerpoint/2010/main" val="28757746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655569F-E85E-4C0C-A8D6-8A5E54AEC3F7}"/>
                  </a:ext>
                </a:extLst>
              </p:cNvPr>
              <p:cNvSpPr>
                <a:spLocks noGrp="1"/>
              </p:cNvSpPr>
              <p:nvPr>
                <p:ph idx="1"/>
              </p:nvPr>
            </p:nvSpPr>
            <p:spPr>
              <a:xfrm>
                <a:off x="838200" y="499533"/>
                <a:ext cx="10515600" cy="5677430"/>
              </a:xfrm>
            </p:spPr>
            <p:txBody>
              <a:bodyPr/>
              <a:lstStyle/>
              <a:p>
                <a:pPr marL="0" indent="0">
                  <a:buNone/>
                </a:pPr>
                <a:r>
                  <a:rPr lang="en-US" dirty="0"/>
                  <a:t>The statistical distribution factors always increase as </a:t>
                </a:r>
                <a14:m>
                  <m:oMath xmlns:m="http://schemas.openxmlformats.org/officeDocument/2006/math">
                    <m:r>
                      <a:rPr lang="en-US" i="1" dirty="0" smtClean="0">
                        <a:latin typeface="Cambria Math" panose="02040503050406030204" pitchFamily="18" charset="0"/>
                      </a:rPr>
                      <m:t>ℓ</m:t>
                    </m:r>
                  </m:oMath>
                </a14:m>
                <a:r>
                  <a:rPr lang="en-US" dirty="0"/>
                  <a:t> increases, for all </a:t>
                </a:r>
                <a14:m>
                  <m:oMath xmlns:m="http://schemas.openxmlformats.org/officeDocument/2006/math">
                    <m:r>
                      <a:rPr lang="en-US" i="1" dirty="0" smtClean="0">
                        <a:latin typeface="Cambria Math" panose="02040503050406030204" pitchFamily="18" charset="0"/>
                      </a:rPr>
                      <m:t>𝑛</m:t>
                    </m:r>
                  </m:oMath>
                </a14:m>
                <a:r>
                  <a:rPr lang="en-US" dirty="0"/>
                  <a:t>:</a:t>
                </a:r>
              </a:p>
              <a:p>
                <a:pPr marL="0" indent="0">
                  <a:buNone/>
                </a:pPr>
                <a:endParaRPr lang="en-US" dirty="0"/>
              </a:p>
              <a:p>
                <a:pPr marL="0" indent="0">
                  <a:buNone/>
                </a:pPr>
                <a14:m>
                  <m:oMath xmlns:m="http://schemas.openxmlformats.org/officeDocument/2006/math">
                    <m:sSup>
                      <m:sSupPr>
                        <m:ctrlPr>
                          <a:rPr lang="it-IT" i="1" dirty="0" smtClean="0">
                            <a:latin typeface="Cambria Math" panose="02040503050406030204" pitchFamily="18" charset="0"/>
                          </a:rPr>
                        </m:ctrlPr>
                      </m:sSupPr>
                      <m:e>
                        <m:r>
                          <a:rPr lang="it-IT" i="1" dirty="0" smtClean="0">
                            <a:latin typeface="Cambria Math" panose="02040503050406030204" pitchFamily="18" charset="0"/>
                          </a:rPr>
                          <m:t>𝑊</m:t>
                        </m:r>
                      </m:e>
                      <m:sup>
                        <m:r>
                          <a:rPr lang="en-US" b="0" i="1" dirty="0" smtClean="0">
                            <a:latin typeface="Cambria Math" panose="02040503050406030204" pitchFamily="18" charset="0"/>
                          </a:rPr>
                          <m:t>𝑠𝑡</m:t>
                        </m:r>
                      </m:sup>
                    </m:sSup>
                  </m:oMath>
                </a14:m>
                <a:r>
                  <a:rPr lang="it-IT" dirty="0"/>
                  <a:t>(7,0)=2.04e-02</a:t>
                </a:r>
              </a:p>
              <a:p>
                <a:pPr marL="0" indent="0">
                  <a:buNone/>
                </a:pPr>
                <a14:m>
                  <m:oMath xmlns:m="http://schemas.openxmlformats.org/officeDocument/2006/math">
                    <m:sSup>
                      <m:sSupPr>
                        <m:ctrlPr>
                          <a:rPr lang="it-IT" i="1" dirty="0" smtClean="0">
                            <a:latin typeface="Cambria Math" panose="02040503050406030204" pitchFamily="18" charset="0"/>
                          </a:rPr>
                        </m:ctrlPr>
                      </m:sSupPr>
                      <m:e>
                        <m:r>
                          <a:rPr lang="it-IT" i="1" dirty="0" smtClean="0">
                            <a:latin typeface="Cambria Math" panose="02040503050406030204" pitchFamily="18" charset="0"/>
                          </a:rPr>
                          <m:t>𝑊</m:t>
                        </m:r>
                      </m:e>
                      <m:sup>
                        <m:r>
                          <a:rPr lang="en-US" b="0" i="1" dirty="0" smtClean="0">
                            <a:latin typeface="Cambria Math" panose="02040503050406030204" pitchFamily="18" charset="0"/>
                          </a:rPr>
                          <m:t>𝑠𝑡</m:t>
                        </m:r>
                      </m:sup>
                    </m:sSup>
                  </m:oMath>
                </a14:m>
                <a:r>
                  <a:rPr lang="it-IT" dirty="0"/>
                  <a:t>(7,1)=6.12e-02</a:t>
                </a:r>
              </a:p>
              <a:p>
                <a:pPr marL="0" indent="0">
                  <a:buNone/>
                </a:pPr>
                <a14:m>
                  <m:oMath xmlns:m="http://schemas.openxmlformats.org/officeDocument/2006/math">
                    <m:sSup>
                      <m:sSupPr>
                        <m:ctrlPr>
                          <a:rPr lang="it-IT" i="1" dirty="0" smtClean="0">
                            <a:latin typeface="Cambria Math" panose="02040503050406030204" pitchFamily="18" charset="0"/>
                          </a:rPr>
                        </m:ctrlPr>
                      </m:sSupPr>
                      <m:e>
                        <m:r>
                          <a:rPr lang="it-IT" i="1" dirty="0" smtClean="0">
                            <a:latin typeface="Cambria Math" panose="02040503050406030204" pitchFamily="18" charset="0"/>
                          </a:rPr>
                          <m:t>𝑊</m:t>
                        </m:r>
                      </m:e>
                      <m:sup>
                        <m:r>
                          <a:rPr lang="en-US" b="0" i="1" dirty="0" smtClean="0">
                            <a:latin typeface="Cambria Math" panose="02040503050406030204" pitchFamily="18" charset="0"/>
                          </a:rPr>
                          <m:t>𝑠𝑡</m:t>
                        </m:r>
                      </m:sup>
                    </m:sSup>
                  </m:oMath>
                </a14:m>
                <a:r>
                  <a:rPr lang="it-IT" dirty="0"/>
                  <a:t>(7,2)=1.02e-01</a:t>
                </a:r>
              </a:p>
              <a:p>
                <a:pPr marL="0" indent="0">
                  <a:buNone/>
                </a:pPr>
                <a14:m>
                  <m:oMath xmlns:m="http://schemas.openxmlformats.org/officeDocument/2006/math">
                    <m:sSup>
                      <m:sSupPr>
                        <m:ctrlPr>
                          <a:rPr lang="it-IT" i="1" dirty="0" smtClean="0">
                            <a:latin typeface="Cambria Math" panose="02040503050406030204" pitchFamily="18" charset="0"/>
                          </a:rPr>
                        </m:ctrlPr>
                      </m:sSupPr>
                      <m:e>
                        <m:r>
                          <a:rPr lang="it-IT" i="1" dirty="0" smtClean="0">
                            <a:latin typeface="Cambria Math" panose="02040503050406030204" pitchFamily="18" charset="0"/>
                          </a:rPr>
                          <m:t>𝑊</m:t>
                        </m:r>
                      </m:e>
                      <m:sup>
                        <m:r>
                          <a:rPr lang="en-US" b="0" i="1" dirty="0" smtClean="0">
                            <a:latin typeface="Cambria Math" panose="02040503050406030204" pitchFamily="18" charset="0"/>
                          </a:rPr>
                          <m:t>𝑠𝑡</m:t>
                        </m:r>
                      </m:sup>
                    </m:sSup>
                  </m:oMath>
                </a14:m>
                <a:r>
                  <a:rPr lang="it-IT" dirty="0"/>
                  <a:t>(7,3)=1.43e-01</a:t>
                </a:r>
              </a:p>
              <a:p>
                <a:pPr marL="0" indent="0">
                  <a:buNone/>
                </a:pPr>
                <a14:m>
                  <m:oMath xmlns:m="http://schemas.openxmlformats.org/officeDocument/2006/math">
                    <m:sSup>
                      <m:sSupPr>
                        <m:ctrlPr>
                          <a:rPr lang="it-IT" i="1" dirty="0" smtClean="0">
                            <a:latin typeface="Cambria Math" panose="02040503050406030204" pitchFamily="18" charset="0"/>
                          </a:rPr>
                        </m:ctrlPr>
                      </m:sSupPr>
                      <m:e>
                        <m:r>
                          <a:rPr lang="it-IT" i="1" dirty="0" smtClean="0">
                            <a:latin typeface="Cambria Math" panose="02040503050406030204" pitchFamily="18" charset="0"/>
                          </a:rPr>
                          <m:t>𝑊</m:t>
                        </m:r>
                      </m:e>
                      <m:sup>
                        <m:r>
                          <a:rPr lang="en-US" b="0" i="1" dirty="0" smtClean="0">
                            <a:latin typeface="Cambria Math" panose="02040503050406030204" pitchFamily="18" charset="0"/>
                          </a:rPr>
                          <m:t>𝑠𝑡</m:t>
                        </m:r>
                      </m:sup>
                    </m:sSup>
                  </m:oMath>
                </a14:m>
                <a:r>
                  <a:rPr lang="it-IT" dirty="0"/>
                  <a:t>(7,4)=1.84e-01</a:t>
                </a:r>
              </a:p>
              <a:p>
                <a:pPr marL="0" indent="0">
                  <a:buNone/>
                </a:pPr>
                <a14:m>
                  <m:oMath xmlns:m="http://schemas.openxmlformats.org/officeDocument/2006/math">
                    <m:sSup>
                      <m:sSupPr>
                        <m:ctrlPr>
                          <a:rPr lang="it-IT" i="1" dirty="0" smtClean="0">
                            <a:latin typeface="Cambria Math" panose="02040503050406030204" pitchFamily="18" charset="0"/>
                          </a:rPr>
                        </m:ctrlPr>
                      </m:sSupPr>
                      <m:e>
                        <m:r>
                          <a:rPr lang="it-IT" i="1" dirty="0" smtClean="0">
                            <a:latin typeface="Cambria Math" panose="02040503050406030204" pitchFamily="18" charset="0"/>
                          </a:rPr>
                          <m:t>𝑊</m:t>
                        </m:r>
                      </m:e>
                      <m:sup>
                        <m:r>
                          <a:rPr lang="en-US" b="0" i="1" dirty="0" smtClean="0">
                            <a:latin typeface="Cambria Math" panose="02040503050406030204" pitchFamily="18" charset="0"/>
                          </a:rPr>
                          <m:t>𝑠𝑡</m:t>
                        </m:r>
                      </m:sup>
                    </m:sSup>
                  </m:oMath>
                </a14:m>
                <a:r>
                  <a:rPr lang="it-IT" dirty="0"/>
                  <a:t>(7,5)=2.24e-01</a:t>
                </a:r>
              </a:p>
              <a:p>
                <a:pPr marL="0" indent="0">
                  <a:buNone/>
                </a:pPr>
                <a14:m>
                  <m:oMath xmlns:m="http://schemas.openxmlformats.org/officeDocument/2006/math">
                    <m:sSup>
                      <m:sSupPr>
                        <m:ctrlPr>
                          <a:rPr lang="it-IT" i="1" dirty="0" smtClean="0">
                            <a:latin typeface="Cambria Math" panose="02040503050406030204" pitchFamily="18" charset="0"/>
                          </a:rPr>
                        </m:ctrlPr>
                      </m:sSupPr>
                      <m:e>
                        <m:r>
                          <a:rPr lang="it-IT" i="1" dirty="0" smtClean="0">
                            <a:latin typeface="Cambria Math" panose="02040503050406030204" pitchFamily="18" charset="0"/>
                          </a:rPr>
                          <m:t>𝑊</m:t>
                        </m:r>
                      </m:e>
                      <m:sup>
                        <m:r>
                          <a:rPr lang="en-US" b="0" i="1" dirty="0" smtClean="0">
                            <a:latin typeface="Cambria Math" panose="02040503050406030204" pitchFamily="18" charset="0"/>
                          </a:rPr>
                          <m:t>𝑠𝑡</m:t>
                        </m:r>
                      </m:sup>
                    </m:sSup>
                  </m:oMath>
                </a14:m>
                <a:r>
                  <a:rPr lang="it-IT" dirty="0"/>
                  <a:t>(7,6)=2.65e-01</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2655569F-E85E-4C0C-A8D6-8A5E54AEC3F7}"/>
                  </a:ext>
                </a:extLst>
              </p:cNvPr>
              <p:cNvSpPr>
                <a:spLocks noGrp="1" noRot="1" noChangeAspect="1" noMove="1" noResize="1" noEditPoints="1" noAdjustHandles="1" noChangeArrowheads="1" noChangeShapeType="1" noTextEdit="1"/>
              </p:cNvSpPr>
              <p:nvPr>
                <p:ph idx="1"/>
              </p:nvPr>
            </p:nvSpPr>
            <p:spPr>
              <a:xfrm>
                <a:off x="838200" y="499533"/>
                <a:ext cx="10515600" cy="5677430"/>
              </a:xfrm>
              <a:blipFill>
                <a:blip r:embed="rId2"/>
                <a:stretch>
                  <a:fillRect l="-1217" t="-1826" r="-522"/>
                </a:stretch>
              </a:blipFill>
            </p:spPr>
            <p:txBody>
              <a:bodyPr/>
              <a:lstStyle/>
              <a:p>
                <a:r>
                  <a:rPr lang="en-US">
                    <a:noFill/>
                  </a:rPr>
                  <a:t> </a:t>
                </a:r>
              </a:p>
            </p:txBody>
          </p:sp>
        </mc:Fallback>
      </mc:AlternateContent>
    </p:spTree>
    <p:extLst>
      <p:ext uri="{BB962C8B-B14F-4D97-AF65-F5344CB8AC3E}">
        <p14:creationId xmlns:p14="http://schemas.microsoft.com/office/powerpoint/2010/main" val="7250921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DEBFE9E8-741B-4008-8D8B-E37B8FB6332C}"/>
                  </a:ext>
                </a:extLst>
              </p:cNvPr>
              <p:cNvSpPr>
                <a:spLocks noGrp="1"/>
              </p:cNvSpPr>
              <p:nvPr>
                <p:ph type="title"/>
              </p:nvPr>
            </p:nvSpPr>
            <p:spPr/>
            <p:txBody>
              <a:bodyPr/>
              <a:lstStyle/>
              <a:p>
                <a14:m>
                  <m:oMath xmlns:m="http://schemas.openxmlformats.org/officeDocument/2006/math">
                    <m:sSup>
                      <m:sSupPr>
                        <m:ctrlPr>
                          <a:rPr lang="en-US" b="0" i="1" smtClean="0">
                            <a:latin typeface="Cambria Math" panose="02040503050406030204" pitchFamily="18" charset="0"/>
                          </a:rPr>
                        </m:ctrlPr>
                      </m:sSupPr>
                      <m:e>
                        <m:r>
                          <m:rPr>
                            <m:sty m:val="p"/>
                          </m:rPr>
                          <a:rPr lang="en-US" b="0" i="0" smtClean="0">
                            <a:latin typeface="Cambria Math" panose="02040503050406030204" pitchFamily="18" charset="0"/>
                          </a:rPr>
                          <m:t>Ne</m:t>
                        </m:r>
                      </m:e>
                      <m:sup>
                        <m:r>
                          <a:rPr lang="en-US" b="0" i="1" smtClean="0">
                            <a:latin typeface="Cambria Math" panose="02040503050406030204" pitchFamily="18" charset="0"/>
                          </a:rPr>
                          <m:t>10+</m:t>
                        </m:r>
                      </m:sup>
                    </m:sSup>
                    <m:r>
                      <a:rPr lang="en-US" b="0" i="1" smtClean="0">
                        <a:latin typeface="Cambria Math" panose="02040503050406030204" pitchFamily="18" charset="0"/>
                      </a:rPr>
                      <m:t>+</m:t>
                    </m:r>
                    <m:r>
                      <m:rPr>
                        <m:sty m:val="p"/>
                      </m:rPr>
                      <a:rPr lang="en-US" b="0" i="0" smtClean="0">
                        <a:latin typeface="Cambria Math" panose="02040503050406030204" pitchFamily="18" charset="0"/>
                      </a:rPr>
                      <m:t>H</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m:rPr>
                            <m:sty m:val="p"/>
                          </m:rPr>
                          <a:rPr lang="en-US" b="0" i="0" smtClean="0">
                            <a:latin typeface="Cambria Math" panose="02040503050406030204" pitchFamily="18" charset="0"/>
                          </a:rPr>
                          <m:t>Ne</m:t>
                        </m:r>
                      </m:e>
                      <m:sup>
                        <m:r>
                          <a:rPr lang="en-US" b="0" i="1" smtClean="0">
                            <a:latin typeface="Cambria Math" panose="02040503050406030204" pitchFamily="18" charset="0"/>
                          </a:rPr>
                          <m:t>9+</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m:rPr>
                            <m:sty m:val="p"/>
                          </m:rPr>
                          <a:rPr lang="en-US" b="0" i="0" smtClean="0">
                            <a:latin typeface="Cambria Math" panose="02040503050406030204" pitchFamily="18" charset="0"/>
                          </a:rPr>
                          <m:t>H</m:t>
                        </m:r>
                      </m:e>
                      <m:sup>
                        <m:r>
                          <a:rPr lang="en-US" b="0" i="1" smtClean="0">
                            <a:latin typeface="Cambria Math" panose="02040503050406030204" pitchFamily="18" charset="0"/>
                          </a:rPr>
                          <m:t>+</m:t>
                        </m:r>
                      </m:sup>
                    </m:sSup>
                  </m:oMath>
                </a14:m>
                <a:r>
                  <a:rPr lang="en-US" dirty="0"/>
                  <a:t> total cross section comparison</a:t>
                </a:r>
              </a:p>
            </p:txBody>
          </p:sp>
        </mc:Choice>
        <mc:Fallback xmlns="">
          <p:sp>
            <p:nvSpPr>
              <p:cNvPr id="2" name="Title 1">
                <a:extLst>
                  <a:ext uri="{FF2B5EF4-FFF2-40B4-BE49-F238E27FC236}">
                    <a16:creationId xmlns:a16="http://schemas.microsoft.com/office/drawing/2014/main" id="{DEBFE9E8-741B-4008-8D8B-E37B8FB6332C}"/>
                  </a:ext>
                </a:extLst>
              </p:cNvPr>
              <p:cNvSpPr>
                <a:spLocks noGrp="1" noRot="1" noChangeAspect="1" noMove="1" noResize="1" noEditPoints="1" noAdjustHandles="1" noChangeArrowheads="1" noChangeShapeType="1" noTextEdit="1"/>
              </p:cNvSpPr>
              <p:nvPr>
                <p:ph type="title"/>
              </p:nvPr>
            </p:nvSpPr>
            <p:spPr>
              <a:blipFill>
                <a:blip r:embed="rId3"/>
                <a:stretch>
                  <a:fillRect l="-2377" t="-12903" r="-638" b="-21198"/>
                </a:stretch>
              </a:blipFill>
            </p:spPr>
            <p:txBody>
              <a:bodyPr/>
              <a:lstStyle/>
              <a:p>
                <a:r>
                  <a:rPr lang="en-US">
                    <a:noFill/>
                  </a:rPr>
                  <a:t> </a:t>
                </a:r>
              </a:p>
            </p:txBody>
          </p:sp>
        </mc:Fallback>
      </mc:AlternateContent>
      <p:graphicFrame>
        <p:nvGraphicFramePr>
          <p:cNvPr id="4" name="Object 3">
            <a:extLst>
              <a:ext uri="{FF2B5EF4-FFF2-40B4-BE49-F238E27FC236}">
                <a16:creationId xmlns:a16="http://schemas.microsoft.com/office/drawing/2014/main" id="{98B1C4B0-9695-4F83-AC4B-8F723776D3BD}"/>
              </a:ext>
            </a:extLst>
          </p:cNvPr>
          <p:cNvGraphicFramePr>
            <a:graphicFrameLocks noChangeAspect="1"/>
          </p:cNvGraphicFramePr>
          <p:nvPr>
            <p:extLst>
              <p:ext uri="{D42A27DB-BD31-4B8C-83A1-F6EECF244321}">
                <p14:modId xmlns:p14="http://schemas.microsoft.com/office/powerpoint/2010/main" val="1780417007"/>
              </p:ext>
            </p:extLst>
          </p:nvPr>
        </p:nvGraphicFramePr>
        <p:xfrm>
          <a:off x="2439214" y="1690688"/>
          <a:ext cx="7313572" cy="4750720"/>
        </p:xfrm>
        <a:graphic>
          <a:graphicData uri="http://schemas.openxmlformats.org/presentationml/2006/ole">
            <mc:AlternateContent xmlns:mc="http://schemas.openxmlformats.org/markup-compatibility/2006">
              <mc:Choice xmlns:v="urn:schemas-microsoft-com:vml" Requires="v">
                <p:oleObj spid="_x0000_s4112" name="Acrobat Document" r:id="rId4" imgW="4118343" imgH="2674429" progId="AcroExch.Document.DC">
                  <p:embed/>
                </p:oleObj>
              </mc:Choice>
              <mc:Fallback>
                <p:oleObj name="Acrobat Document" r:id="rId4" imgW="4118343" imgH="2674429" progId="AcroExch.Document.DC">
                  <p:embed/>
                  <p:pic>
                    <p:nvPicPr>
                      <p:cNvPr id="0" name=""/>
                      <p:cNvPicPr/>
                      <p:nvPr/>
                    </p:nvPicPr>
                    <p:blipFill>
                      <a:blip r:embed="rId5"/>
                      <a:stretch>
                        <a:fillRect/>
                      </a:stretch>
                    </p:blipFill>
                    <p:spPr>
                      <a:xfrm>
                        <a:off x="2439214" y="1690688"/>
                        <a:ext cx="7313572" cy="4750720"/>
                      </a:xfrm>
                      <a:prstGeom prst="rect">
                        <a:avLst/>
                      </a:prstGeom>
                    </p:spPr>
                  </p:pic>
                </p:oleObj>
              </mc:Fallback>
            </mc:AlternateContent>
          </a:graphicData>
        </a:graphic>
      </p:graphicFrame>
    </p:spTree>
    <p:extLst>
      <p:ext uri="{BB962C8B-B14F-4D97-AF65-F5344CB8AC3E}">
        <p14:creationId xmlns:p14="http://schemas.microsoft.com/office/powerpoint/2010/main" val="13004551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6663F2B-4505-49C5-9022-B8EAF1C2B03F}"/>
              </a:ext>
            </a:extLst>
          </p:cNvPr>
          <p:cNvSpPr>
            <a:spLocks noGrp="1"/>
          </p:cNvSpPr>
          <p:nvPr>
            <p:ph idx="1"/>
          </p:nvPr>
        </p:nvSpPr>
        <p:spPr>
          <a:xfrm>
            <a:off x="838200" y="660400"/>
            <a:ext cx="10515600" cy="5516563"/>
          </a:xfrm>
        </p:spPr>
        <p:txBody>
          <a:bodyPr>
            <a:normAutofit fontScale="92500" lnSpcReduction="10000"/>
          </a:bodyPr>
          <a:lstStyle/>
          <a:p>
            <a:pPr marL="0" indent="0">
              <a:buNone/>
            </a:pPr>
            <a:r>
              <a:rPr lang="en-US" dirty="0"/>
              <a:t>Solid black line – this study</a:t>
            </a:r>
          </a:p>
          <a:p>
            <a:pPr marL="0" indent="0">
              <a:buNone/>
            </a:pPr>
            <a:endParaRPr lang="en-US" dirty="0"/>
          </a:p>
          <a:p>
            <a:pPr marL="0" indent="0">
              <a:buNone/>
            </a:pPr>
            <a:r>
              <a:rPr lang="en-US" dirty="0"/>
              <a:t>(a) CTMC (Olson and Salop 1977)</a:t>
            </a:r>
          </a:p>
          <a:p>
            <a:pPr marL="0" indent="0">
              <a:buNone/>
            </a:pPr>
            <a:r>
              <a:rPr lang="en-US" dirty="0"/>
              <a:t>(b) CTMC microcanonical (</a:t>
            </a:r>
            <a:r>
              <a:rPr lang="en-US" dirty="0" err="1"/>
              <a:t>Errea</a:t>
            </a:r>
            <a:r>
              <a:rPr lang="en-US" dirty="0"/>
              <a:t> et al. 2004)</a:t>
            </a:r>
          </a:p>
          <a:p>
            <a:pPr marL="0" indent="0">
              <a:buNone/>
            </a:pPr>
            <a:r>
              <a:rPr lang="en-US" dirty="0"/>
              <a:t>(c) OEDM (</a:t>
            </a:r>
            <a:r>
              <a:rPr lang="en-US" dirty="0" err="1"/>
              <a:t>Errea</a:t>
            </a:r>
            <a:r>
              <a:rPr lang="en-US" dirty="0"/>
              <a:t> et al. 2004)</a:t>
            </a:r>
          </a:p>
          <a:p>
            <a:pPr marL="0" indent="0">
              <a:buNone/>
            </a:pPr>
            <a:r>
              <a:rPr lang="en-US" dirty="0"/>
              <a:t>(d) CTMC (Perez et al. 2001)</a:t>
            </a:r>
          </a:p>
          <a:p>
            <a:pPr marL="0" indent="0">
              <a:buNone/>
            </a:pPr>
            <a:r>
              <a:rPr lang="en-US" dirty="0"/>
              <a:t>(e) CTMC hydrogenic (</a:t>
            </a:r>
            <a:r>
              <a:rPr lang="en-US" dirty="0" err="1"/>
              <a:t>Errea</a:t>
            </a:r>
            <a:r>
              <a:rPr lang="en-US" dirty="0"/>
              <a:t> et al. 2004)</a:t>
            </a:r>
          </a:p>
          <a:p>
            <a:pPr marL="0" indent="0">
              <a:buNone/>
            </a:pPr>
            <a:r>
              <a:rPr lang="en-US" dirty="0"/>
              <a:t>(f) experimental (</a:t>
            </a:r>
            <a:r>
              <a:rPr lang="en-US" dirty="0" err="1"/>
              <a:t>Bendahman</a:t>
            </a:r>
            <a:r>
              <a:rPr lang="en-US" dirty="0"/>
              <a:t> et al. 1985)</a:t>
            </a:r>
          </a:p>
          <a:p>
            <a:pPr marL="0" indent="0">
              <a:buNone/>
            </a:pPr>
            <a:r>
              <a:rPr lang="en-US" dirty="0"/>
              <a:t>(g) theory (</a:t>
            </a:r>
            <a:r>
              <a:rPr lang="en-US" dirty="0" err="1"/>
              <a:t>Grozdanov</a:t>
            </a:r>
            <a:r>
              <a:rPr lang="en-US" dirty="0"/>
              <a:t> 1980)</a:t>
            </a:r>
          </a:p>
          <a:p>
            <a:pPr marL="0" indent="0">
              <a:buNone/>
            </a:pPr>
            <a:r>
              <a:rPr lang="en-US" dirty="0"/>
              <a:t>(h) CTMC (Maynard et al. 1992)</a:t>
            </a:r>
          </a:p>
          <a:p>
            <a:pPr marL="571500" indent="-571500">
              <a:buAutoNum type="romanLcParenBoth"/>
            </a:pPr>
            <a:r>
              <a:rPr lang="en-US" dirty="0"/>
              <a:t>experimental (Meyer et al. 1985)</a:t>
            </a:r>
          </a:p>
          <a:p>
            <a:pPr marL="0" indent="0">
              <a:buNone/>
            </a:pPr>
            <a:r>
              <a:rPr lang="en-US" dirty="0"/>
              <a:t>(j) CTMC (Schultz and </a:t>
            </a:r>
            <a:r>
              <a:rPr lang="en-US" dirty="0" err="1"/>
              <a:t>Kristić</a:t>
            </a:r>
            <a:r>
              <a:rPr lang="en-US" dirty="0"/>
              <a:t> 1996)</a:t>
            </a:r>
          </a:p>
        </p:txBody>
      </p:sp>
    </p:spTree>
    <p:extLst>
      <p:ext uri="{BB962C8B-B14F-4D97-AF65-F5344CB8AC3E}">
        <p14:creationId xmlns:p14="http://schemas.microsoft.com/office/powerpoint/2010/main" val="37454507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5BA1F2CD-9F48-47A8-9557-27CDCECA5530}"/>
                  </a:ext>
                </a:extLst>
              </p:cNvPr>
              <p:cNvSpPr>
                <a:spLocks noGrp="1"/>
              </p:cNvSpPr>
              <p:nvPr>
                <p:ph type="title"/>
              </p:nvPr>
            </p:nvSpPr>
            <p:spPr/>
            <p:txBody>
              <a:bodyPr/>
              <a:lstStyle/>
              <a:p>
                <a14:m>
                  <m:oMath xmlns:m="http://schemas.openxmlformats.org/officeDocument/2006/math">
                    <m:sSup>
                      <m:sSupPr>
                        <m:ctrlPr>
                          <a:rPr lang="en-US" b="0" i="1" smtClean="0">
                            <a:latin typeface="Cambria Math" panose="02040503050406030204" pitchFamily="18" charset="0"/>
                          </a:rPr>
                        </m:ctrlPr>
                      </m:sSupPr>
                      <m:e>
                        <m:r>
                          <m:rPr>
                            <m:sty m:val="p"/>
                          </m:rPr>
                          <a:rPr lang="en-US" b="0" i="0" smtClean="0">
                            <a:latin typeface="Cambria Math" panose="02040503050406030204" pitchFamily="18" charset="0"/>
                          </a:rPr>
                          <m:t>Ne</m:t>
                        </m:r>
                      </m:e>
                      <m:sup>
                        <m:r>
                          <a:rPr lang="en-US" b="0" i="1" smtClean="0">
                            <a:latin typeface="Cambria Math" panose="02040503050406030204" pitchFamily="18" charset="0"/>
                          </a:rPr>
                          <m:t>10+</m:t>
                        </m:r>
                      </m:sup>
                    </m:sSup>
                    <m:r>
                      <a:rPr lang="en-US" b="0" i="1" smtClean="0">
                        <a:latin typeface="Cambria Math" panose="02040503050406030204" pitchFamily="18" charset="0"/>
                      </a:rPr>
                      <m:t>+</m:t>
                    </m:r>
                    <m:r>
                      <m:rPr>
                        <m:sty m:val="p"/>
                      </m:rPr>
                      <a:rPr lang="en-US" b="0" i="0" smtClean="0">
                        <a:latin typeface="Cambria Math" panose="02040503050406030204" pitchFamily="18" charset="0"/>
                      </a:rPr>
                      <m:t>H</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m:rPr>
                            <m:sty m:val="p"/>
                          </m:rPr>
                          <a:rPr lang="en-US" b="0" i="0" smtClean="0">
                            <a:latin typeface="Cambria Math" panose="02040503050406030204" pitchFamily="18" charset="0"/>
                          </a:rPr>
                          <m:t>Ne</m:t>
                        </m:r>
                      </m:e>
                      <m:sup>
                        <m:r>
                          <a:rPr lang="en-US" b="0" i="1" smtClean="0">
                            <a:latin typeface="Cambria Math" panose="02040503050406030204" pitchFamily="18" charset="0"/>
                          </a:rPr>
                          <m:t>9+</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m:rPr>
                            <m:sty m:val="p"/>
                          </m:rPr>
                          <a:rPr lang="en-US" b="0" i="0" smtClean="0">
                            <a:latin typeface="Cambria Math" panose="02040503050406030204" pitchFamily="18" charset="0"/>
                          </a:rPr>
                          <m:t>H</m:t>
                        </m:r>
                      </m:e>
                      <m:sup>
                        <m:r>
                          <a:rPr lang="en-US" b="0" i="1" smtClean="0">
                            <a:latin typeface="Cambria Math" panose="02040503050406030204" pitchFamily="18" charset="0"/>
                          </a:rPr>
                          <m:t>+</m:t>
                        </m:r>
                      </m:sup>
                    </m:sSup>
                  </m:oMath>
                </a14:m>
                <a:r>
                  <a:rPr lang="en-US" dirty="0"/>
                  <a:t> </a:t>
                </a:r>
                <a:r>
                  <a:rPr lang="en-US" i="1" dirty="0"/>
                  <a:t>n</a:t>
                </a:r>
                <a:r>
                  <a:rPr lang="en-US" dirty="0"/>
                  <a:t>-resolved comparison</a:t>
                </a:r>
              </a:p>
            </p:txBody>
          </p:sp>
        </mc:Choice>
        <mc:Fallback xmlns="">
          <p:sp>
            <p:nvSpPr>
              <p:cNvPr id="2" name="Title 1">
                <a:extLst>
                  <a:ext uri="{FF2B5EF4-FFF2-40B4-BE49-F238E27FC236}">
                    <a16:creationId xmlns:a16="http://schemas.microsoft.com/office/drawing/2014/main" id="{5BA1F2CD-9F48-47A8-9557-27CDCECA5530}"/>
                  </a:ext>
                </a:extLst>
              </p:cNvPr>
              <p:cNvSpPr>
                <a:spLocks noGrp="1" noRot="1" noChangeAspect="1" noMove="1" noResize="1" noEditPoints="1" noAdjustHandles="1" noChangeArrowheads="1" noChangeShapeType="1" noTextEdit="1"/>
              </p:cNvSpPr>
              <p:nvPr>
                <p:ph type="title"/>
              </p:nvPr>
            </p:nvSpPr>
            <p:spPr>
              <a:blipFill>
                <a:blip r:embed="rId3"/>
                <a:stretch>
                  <a:fillRect l="-2377" t="-12903" b="-21198"/>
                </a:stretch>
              </a:blipFill>
            </p:spPr>
            <p:txBody>
              <a:bodyPr/>
              <a:lstStyle/>
              <a:p>
                <a:r>
                  <a:rPr lang="en-US">
                    <a:noFill/>
                  </a:rPr>
                  <a:t> </a:t>
                </a:r>
              </a:p>
            </p:txBody>
          </p:sp>
        </mc:Fallback>
      </mc:AlternateContent>
      <p:graphicFrame>
        <p:nvGraphicFramePr>
          <p:cNvPr id="4" name="Object 3">
            <a:extLst>
              <a:ext uri="{FF2B5EF4-FFF2-40B4-BE49-F238E27FC236}">
                <a16:creationId xmlns:a16="http://schemas.microsoft.com/office/drawing/2014/main" id="{710336AD-3B81-4662-98A1-B98B1373820C}"/>
              </a:ext>
            </a:extLst>
          </p:cNvPr>
          <p:cNvGraphicFramePr>
            <a:graphicFrameLocks noChangeAspect="1"/>
          </p:cNvGraphicFramePr>
          <p:nvPr>
            <p:extLst>
              <p:ext uri="{D42A27DB-BD31-4B8C-83A1-F6EECF244321}">
                <p14:modId xmlns:p14="http://schemas.microsoft.com/office/powerpoint/2010/main" val="711132548"/>
              </p:ext>
            </p:extLst>
          </p:nvPr>
        </p:nvGraphicFramePr>
        <p:xfrm>
          <a:off x="2694516" y="1690688"/>
          <a:ext cx="6802967" cy="4823081"/>
        </p:xfrm>
        <a:graphic>
          <a:graphicData uri="http://schemas.openxmlformats.org/presentationml/2006/ole">
            <mc:AlternateContent xmlns:mc="http://schemas.openxmlformats.org/markup-compatibility/2006">
              <mc:Choice xmlns:v="urn:schemas-microsoft-com:vml" Requires="v">
                <p:oleObj spid="_x0000_s5136" name="Acrobat Document" r:id="rId4" imgW="3965911" imgH="2811461" progId="AcroExch.Document.DC">
                  <p:embed/>
                </p:oleObj>
              </mc:Choice>
              <mc:Fallback>
                <p:oleObj name="Acrobat Document" r:id="rId4" imgW="3965911" imgH="2811461" progId="AcroExch.Document.DC">
                  <p:embed/>
                  <p:pic>
                    <p:nvPicPr>
                      <p:cNvPr id="0" name=""/>
                      <p:cNvPicPr/>
                      <p:nvPr/>
                    </p:nvPicPr>
                    <p:blipFill>
                      <a:blip r:embed="rId5"/>
                      <a:stretch>
                        <a:fillRect/>
                      </a:stretch>
                    </p:blipFill>
                    <p:spPr>
                      <a:xfrm>
                        <a:off x="2694516" y="1690688"/>
                        <a:ext cx="6802967" cy="4823081"/>
                      </a:xfrm>
                      <a:prstGeom prst="rect">
                        <a:avLst/>
                      </a:prstGeom>
                    </p:spPr>
                  </p:pic>
                </p:oleObj>
              </mc:Fallback>
            </mc:AlternateContent>
          </a:graphicData>
        </a:graphic>
      </p:graphicFrame>
    </p:spTree>
    <p:extLst>
      <p:ext uri="{BB962C8B-B14F-4D97-AF65-F5344CB8AC3E}">
        <p14:creationId xmlns:p14="http://schemas.microsoft.com/office/powerpoint/2010/main" val="14506930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C0FC57B-0D8D-4AE9-BF67-1A3DAC5D02FA}"/>
              </a:ext>
            </a:extLst>
          </p:cNvPr>
          <p:cNvSpPr>
            <a:spLocks noGrp="1"/>
          </p:cNvSpPr>
          <p:nvPr>
            <p:ph idx="1"/>
          </p:nvPr>
        </p:nvSpPr>
        <p:spPr>
          <a:xfrm>
            <a:off x="838200" y="448733"/>
            <a:ext cx="10515600" cy="5728230"/>
          </a:xfrm>
        </p:spPr>
        <p:txBody>
          <a:bodyPr/>
          <a:lstStyle/>
          <a:p>
            <a:pPr marL="0" indent="0">
              <a:buNone/>
            </a:pPr>
            <a:endParaRPr lang="en-US" dirty="0"/>
          </a:p>
          <a:p>
            <a:pPr marL="514350" indent="-514350">
              <a:buAutoNum type="alphaLcParenBoth"/>
            </a:pPr>
            <a:r>
              <a:rPr lang="en-US" dirty="0" err="1"/>
              <a:t>Bendahman</a:t>
            </a:r>
            <a:r>
              <a:rPr lang="en-US" dirty="0"/>
              <a:t> et al. (1985)</a:t>
            </a:r>
          </a:p>
          <a:p>
            <a:pPr marL="0" indent="0">
              <a:buNone/>
            </a:pPr>
            <a:r>
              <a:rPr lang="en-US" dirty="0"/>
              <a:t>(b) AOCC (</a:t>
            </a:r>
            <a:r>
              <a:rPr lang="en-US" dirty="0" err="1"/>
              <a:t>Cumbee</a:t>
            </a:r>
            <a:r>
              <a:rPr lang="en-US" dirty="0"/>
              <a:t> et al. 2016)</a:t>
            </a:r>
          </a:p>
          <a:p>
            <a:pPr marL="0" indent="0">
              <a:buNone/>
            </a:pPr>
            <a:r>
              <a:rPr lang="en-US" dirty="0"/>
              <a:t>(c) CTMC (Perez et al. 2001)</a:t>
            </a:r>
          </a:p>
          <a:p>
            <a:pPr marL="0" indent="0">
              <a:buNone/>
            </a:pPr>
            <a:r>
              <a:rPr lang="en-US" dirty="0"/>
              <a:t>(d) CTMC (Olson and Salop 1977)</a:t>
            </a:r>
          </a:p>
          <a:p>
            <a:pPr marL="0" indent="0">
              <a:buNone/>
            </a:pPr>
            <a:r>
              <a:rPr lang="en-US" dirty="0"/>
              <a:t>(e) CTMC hydrogenic (</a:t>
            </a:r>
            <a:r>
              <a:rPr lang="en-US" dirty="0" err="1"/>
              <a:t>Errea</a:t>
            </a:r>
            <a:r>
              <a:rPr lang="en-US" dirty="0"/>
              <a:t> et al. 2004)</a:t>
            </a:r>
          </a:p>
          <a:p>
            <a:pPr marL="0" indent="0">
              <a:buNone/>
            </a:pPr>
            <a:r>
              <a:rPr lang="en-US" dirty="0"/>
              <a:t>(f) current MCLZ</a:t>
            </a:r>
          </a:p>
          <a:p>
            <a:pPr marL="0" indent="0">
              <a:buNone/>
            </a:pPr>
            <a:r>
              <a:rPr lang="en-US" dirty="0"/>
              <a:t>(g) CTMC micro-canonical (</a:t>
            </a:r>
            <a:r>
              <a:rPr lang="en-US" dirty="0" err="1"/>
              <a:t>Errea</a:t>
            </a:r>
            <a:r>
              <a:rPr lang="en-US" dirty="0"/>
              <a:t> et al. 2004)</a:t>
            </a:r>
          </a:p>
          <a:p>
            <a:pPr marL="0" indent="0">
              <a:buNone/>
            </a:pPr>
            <a:r>
              <a:rPr lang="en-US" dirty="0"/>
              <a:t>(h) CTMC (Maynard et al. 1992)</a:t>
            </a:r>
          </a:p>
          <a:p>
            <a:pPr marL="0" indent="0">
              <a:buNone/>
            </a:pPr>
            <a:r>
              <a:rPr lang="en-US" dirty="0"/>
              <a:t>(</a:t>
            </a:r>
            <a:r>
              <a:rPr lang="en-US" dirty="0" err="1"/>
              <a:t>i</a:t>
            </a:r>
            <a:r>
              <a:rPr lang="en-US" dirty="0"/>
              <a:t>) OEDM (</a:t>
            </a:r>
            <a:r>
              <a:rPr lang="en-US" dirty="0" err="1"/>
              <a:t>Errea</a:t>
            </a:r>
            <a:r>
              <a:rPr lang="en-US" dirty="0"/>
              <a:t> et al. 2004)</a:t>
            </a:r>
          </a:p>
          <a:p>
            <a:pPr marL="0" indent="0">
              <a:buNone/>
            </a:pPr>
            <a:r>
              <a:rPr lang="en-US" dirty="0"/>
              <a:t>(j) CTMC (Schultz and </a:t>
            </a:r>
            <a:r>
              <a:rPr lang="en-US" dirty="0" err="1"/>
              <a:t>Kristić</a:t>
            </a:r>
            <a:r>
              <a:rPr lang="en-US" dirty="0"/>
              <a:t> 1996)</a:t>
            </a:r>
          </a:p>
          <a:p>
            <a:pPr marL="0" indent="0">
              <a:buNone/>
            </a:pPr>
            <a:endParaRPr lang="en-US" dirty="0"/>
          </a:p>
        </p:txBody>
      </p:sp>
    </p:spTree>
    <p:extLst>
      <p:ext uri="{BB962C8B-B14F-4D97-AF65-F5344CB8AC3E}">
        <p14:creationId xmlns:p14="http://schemas.microsoft.com/office/powerpoint/2010/main" val="361052724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27AA77A6-0691-45C1-8EEF-139A02DFEC5F}"/>
                  </a:ext>
                </a:extLst>
              </p:cNvPr>
              <p:cNvSpPr>
                <a:spLocks noGrp="1"/>
              </p:cNvSpPr>
              <p:nvPr>
                <p:ph type="title"/>
              </p:nvPr>
            </p:nvSpPr>
            <p:spPr/>
            <p:txBody>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m:rPr>
                              <m:sty m:val="p"/>
                            </m:rPr>
                            <a:rPr lang="en-US" b="0" i="0" smtClean="0">
                              <a:latin typeface="Cambria Math" panose="02040503050406030204" pitchFamily="18" charset="0"/>
                            </a:rPr>
                            <m:t>Ne</m:t>
                          </m:r>
                        </m:e>
                        <m:sup>
                          <m:r>
                            <a:rPr lang="en-US" b="0" i="1" smtClean="0">
                              <a:latin typeface="Cambria Math" panose="02040503050406030204" pitchFamily="18" charset="0"/>
                            </a:rPr>
                            <m:t>10+</m:t>
                          </m:r>
                        </m:sup>
                      </m:sSup>
                      <m:r>
                        <a:rPr lang="en-US" b="0" i="1" smtClean="0">
                          <a:latin typeface="Cambria Math" panose="02040503050406030204" pitchFamily="18" charset="0"/>
                        </a:rPr>
                        <m:t>+</m:t>
                      </m:r>
                      <m:r>
                        <m:rPr>
                          <m:sty m:val="p"/>
                        </m:rPr>
                        <a:rPr lang="en-US" b="0" i="0" smtClean="0">
                          <a:latin typeface="Cambria Math" panose="02040503050406030204" pitchFamily="18" charset="0"/>
                        </a:rPr>
                        <m:t>He</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m:rPr>
                              <m:sty m:val="p"/>
                            </m:rPr>
                            <a:rPr lang="en-US" b="0" i="0" smtClean="0">
                              <a:latin typeface="Cambria Math" panose="02040503050406030204" pitchFamily="18" charset="0"/>
                            </a:rPr>
                            <m:t>Ne</m:t>
                          </m:r>
                        </m:e>
                        <m:sup>
                          <m:r>
                            <a:rPr lang="en-US" b="0" i="1" smtClean="0">
                              <a:latin typeface="Cambria Math" panose="02040503050406030204" pitchFamily="18" charset="0"/>
                            </a:rPr>
                            <m:t>9+</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m:rPr>
                              <m:sty m:val="p"/>
                            </m:rPr>
                            <a:rPr lang="en-US" b="0" i="0" smtClean="0">
                              <a:latin typeface="Cambria Math" panose="02040503050406030204" pitchFamily="18" charset="0"/>
                            </a:rPr>
                            <m:t>He</m:t>
                          </m:r>
                        </m:e>
                        <m:sup>
                          <m:r>
                            <a:rPr lang="en-US" b="0" i="1" smtClean="0">
                              <a:latin typeface="Cambria Math" panose="02040503050406030204" pitchFamily="18" charset="0"/>
                            </a:rPr>
                            <m:t>+</m:t>
                          </m:r>
                        </m:sup>
                      </m:sSup>
                    </m:oMath>
                  </m:oMathPara>
                </a14:m>
                <a:endParaRPr lang="en-US" dirty="0"/>
              </a:p>
            </p:txBody>
          </p:sp>
        </mc:Choice>
        <mc:Fallback xmlns="">
          <p:sp>
            <p:nvSpPr>
              <p:cNvPr id="2" name="Title 1">
                <a:extLst>
                  <a:ext uri="{FF2B5EF4-FFF2-40B4-BE49-F238E27FC236}">
                    <a16:creationId xmlns:a16="http://schemas.microsoft.com/office/drawing/2014/main" id="{27AA77A6-0691-45C1-8EEF-139A02DFEC5F}"/>
                  </a:ext>
                </a:extLst>
              </p:cNvPr>
              <p:cNvSpPr>
                <a:spLocks noGrp="1" noRot="1" noChangeAspect="1" noMove="1" noResize="1" noEditPoints="1" noAdjustHandles="1" noChangeArrowheads="1" noChangeShapeType="1" noTextEdit="1"/>
              </p:cNvSpPr>
              <p:nvPr>
                <p:ph type="title"/>
              </p:nvPr>
            </p:nvSpPr>
            <p:spPr>
              <a:blipFill>
                <a:blip r:embed="rId3"/>
                <a:stretch>
                  <a:fillRect/>
                </a:stretch>
              </a:blipFill>
            </p:spPr>
            <p:txBody>
              <a:bodyPr/>
              <a:lstStyle/>
              <a:p>
                <a:r>
                  <a:rPr lang="en-US">
                    <a:noFill/>
                  </a:rPr>
                  <a:t> </a:t>
                </a:r>
              </a:p>
            </p:txBody>
          </p:sp>
        </mc:Fallback>
      </mc:AlternateContent>
      <p:graphicFrame>
        <p:nvGraphicFramePr>
          <p:cNvPr id="7" name="Object 6">
            <a:extLst>
              <a:ext uri="{FF2B5EF4-FFF2-40B4-BE49-F238E27FC236}">
                <a16:creationId xmlns:a16="http://schemas.microsoft.com/office/drawing/2014/main" id="{B433FC02-7A15-4CA7-AD0C-1A39A5826056}"/>
              </a:ext>
            </a:extLst>
          </p:cNvPr>
          <p:cNvGraphicFramePr>
            <a:graphicFrameLocks noChangeAspect="1"/>
          </p:cNvGraphicFramePr>
          <p:nvPr>
            <p:extLst>
              <p:ext uri="{D42A27DB-BD31-4B8C-83A1-F6EECF244321}">
                <p14:modId xmlns:p14="http://schemas.microsoft.com/office/powerpoint/2010/main" val="330586757"/>
              </p:ext>
            </p:extLst>
          </p:nvPr>
        </p:nvGraphicFramePr>
        <p:xfrm>
          <a:off x="6096001" y="1504422"/>
          <a:ext cx="5760376" cy="4988452"/>
        </p:xfrm>
        <a:graphic>
          <a:graphicData uri="http://schemas.openxmlformats.org/presentationml/2006/ole">
            <mc:AlternateContent xmlns:mc="http://schemas.openxmlformats.org/markup-compatibility/2006">
              <mc:Choice xmlns:v="urn:schemas-microsoft-com:vml" Requires="v">
                <p:oleObj spid="_x0000_s6172" name="Acrobat Document" r:id="rId4" imgW="4209878" imgH="2205916" progId="AcroExch.Document.DC">
                  <p:embed/>
                </p:oleObj>
              </mc:Choice>
              <mc:Fallback>
                <p:oleObj name="Acrobat Document" r:id="rId4" imgW="4209878" imgH="2205916" progId="AcroExch.Document.DC">
                  <p:embed/>
                  <p:pic>
                    <p:nvPicPr>
                      <p:cNvPr id="0" name=""/>
                      <p:cNvPicPr/>
                      <p:nvPr/>
                    </p:nvPicPr>
                    <p:blipFill>
                      <a:blip r:embed="rId5"/>
                      <a:stretch>
                        <a:fillRect/>
                      </a:stretch>
                    </p:blipFill>
                    <p:spPr>
                      <a:xfrm>
                        <a:off x="6096001" y="1504422"/>
                        <a:ext cx="5760376" cy="4988452"/>
                      </a:xfrm>
                      <a:prstGeom prst="rect">
                        <a:avLst/>
                      </a:prstGeom>
                    </p:spPr>
                  </p:pic>
                </p:oleObj>
              </mc:Fallback>
            </mc:AlternateContent>
          </a:graphicData>
        </a:graphic>
      </p:graphicFrame>
      <p:graphicFrame>
        <p:nvGraphicFramePr>
          <p:cNvPr id="8" name="Object 7">
            <a:extLst>
              <a:ext uri="{FF2B5EF4-FFF2-40B4-BE49-F238E27FC236}">
                <a16:creationId xmlns:a16="http://schemas.microsoft.com/office/drawing/2014/main" id="{D92236BB-0AA0-486D-8FFA-1D915D92F560}"/>
              </a:ext>
            </a:extLst>
          </p:cNvPr>
          <p:cNvGraphicFramePr>
            <a:graphicFrameLocks noChangeAspect="1"/>
          </p:cNvGraphicFramePr>
          <p:nvPr>
            <p:extLst>
              <p:ext uri="{D42A27DB-BD31-4B8C-83A1-F6EECF244321}">
                <p14:modId xmlns:p14="http://schemas.microsoft.com/office/powerpoint/2010/main" val="3988976005"/>
              </p:ext>
            </p:extLst>
          </p:nvPr>
        </p:nvGraphicFramePr>
        <p:xfrm>
          <a:off x="335624" y="1504421"/>
          <a:ext cx="5760376" cy="4988453"/>
        </p:xfrm>
        <a:graphic>
          <a:graphicData uri="http://schemas.openxmlformats.org/presentationml/2006/ole">
            <mc:AlternateContent xmlns:mc="http://schemas.openxmlformats.org/markup-compatibility/2006">
              <mc:Choice xmlns:v="urn:schemas-microsoft-com:vml" Requires="v">
                <p:oleObj spid="_x0000_s6173" name="Acrobat Document" r:id="rId6" imgW="4209878" imgH="2205916" progId="AcroExch.Document.DC">
                  <p:embed/>
                </p:oleObj>
              </mc:Choice>
              <mc:Fallback>
                <p:oleObj name="Acrobat Document" r:id="rId6" imgW="4209878" imgH="2205916" progId="AcroExch.Document.DC">
                  <p:embed/>
                  <p:pic>
                    <p:nvPicPr>
                      <p:cNvPr id="0" name=""/>
                      <p:cNvPicPr/>
                      <p:nvPr/>
                    </p:nvPicPr>
                    <p:blipFill>
                      <a:blip r:embed="rId7"/>
                      <a:stretch>
                        <a:fillRect/>
                      </a:stretch>
                    </p:blipFill>
                    <p:spPr>
                      <a:xfrm>
                        <a:off x="335624" y="1504421"/>
                        <a:ext cx="5760376" cy="4988453"/>
                      </a:xfrm>
                      <a:prstGeom prst="rect">
                        <a:avLst/>
                      </a:prstGeom>
                    </p:spPr>
                  </p:pic>
                </p:oleObj>
              </mc:Fallback>
            </mc:AlternateContent>
          </a:graphicData>
        </a:graphic>
      </p:graphicFrame>
    </p:spTree>
    <p:extLst>
      <p:ext uri="{BB962C8B-B14F-4D97-AF65-F5344CB8AC3E}">
        <p14:creationId xmlns:p14="http://schemas.microsoft.com/office/powerpoint/2010/main" val="1207026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57CC23-D278-48FE-A41D-9494D487D4A7}"/>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4B6D558E-4E82-4270-AB51-F94820359251}"/>
              </a:ext>
            </a:extLst>
          </p:cNvPr>
          <p:cNvSpPr>
            <a:spLocks noGrp="1"/>
          </p:cNvSpPr>
          <p:nvPr>
            <p:ph idx="1"/>
          </p:nvPr>
        </p:nvSpPr>
        <p:spPr/>
        <p:txBody>
          <a:bodyPr>
            <a:normAutofit fontScale="92500"/>
          </a:bodyPr>
          <a:lstStyle/>
          <a:p>
            <a:pPr marL="0" indent="0">
              <a:buNone/>
            </a:pPr>
            <a:r>
              <a:rPr lang="en-US" dirty="0"/>
              <a:t>Given continual improvements in technologies used to observe objects and regions in space, it has been determined that charge-exchange (CE) is one of the dominant processes for X-ray emissions in certain circumstances, such as comets, atmospheres of certain exoplanets, the Heliosphere, supernova remnants, and situations where hot plasmas meet cold gas.</a:t>
            </a:r>
          </a:p>
          <a:p>
            <a:pPr marL="0" indent="0">
              <a:buNone/>
            </a:pPr>
            <a:endParaRPr lang="en-US" dirty="0"/>
          </a:p>
          <a:p>
            <a:pPr marL="0" indent="0">
              <a:buNone/>
            </a:pPr>
            <a:r>
              <a:rPr lang="en-US" dirty="0"/>
              <a:t>There is a shortage of reliable CE cross-sectional data to allow for quantitative spectroscopic models. The studies here partially address this situation, by calculating cross sections as a function of kinetic energy from single electron capture (SEC) CE interaction for certain collision systems.</a:t>
            </a:r>
          </a:p>
        </p:txBody>
      </p:sp>
    </p:spTree>
    <p:extLst>
      <p:ext uri="{BB962C8B-B14F-4D97-AF65-F5344CB8AC3E}">
        <p14:creationId xmlns:p14="http://schemas.microsoft.com/office/powerpoint/2010/main" val="406020582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655C7D28-50AB-42E8-9610-A9CC5753BEC7}"/>
                  </a:ext>
                </a:extLst>
              </p:cNvPr>
              <p:cNvSpPr>
                <a:spLocks noGrp="1"/>
              </p:cNvSpPr>
              <p:nvPr>
                <p:ph type="title"/>
              </p:nvPr>
            </p:nvSpPr>
            <p:spPr>
              <a:xfrm>
                <a:off x="838200" y="365125"/>
                <a:ext cx="10515600" cy="1633008"/>
              </a:xfrm>
            </p:spPr>
            <p:txBody>
              <a:bodyPr>
                <a:norm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m:rPr>
                              <m:sty m:val="p"/>
                            </m:rPr>
                            <a:rPr lang="en-US" b="0" i="0" smtClean="0">
                              <a:latin typeface="Cambria Math" panose="02040503050406030204" pitchFamily="18" charset="0"/>
                            </a:rPr>
                            <m:t>Ne</m:t>
                          </m:r>
                        </m:e>
                        <m:sup>
                          <m:r>
                            <a:rPr lang="en-US" b="0" i="1" smtClean="0">
                              <a:latin typeface="Cambria Math" panose="02040503050406030204" pitchFamily="18" charset="0"/>
                            </a:rPr>
                            <m:t>10+</m:t>
                          </m:r>
                        </m:sup>
                      </m:sSup>
                      <m:r>
                        <a:rPr lang="en-US" b="0" i="1" smtClean="0">
                          <a:latin typeface="Cambria Math" panose="02040503050406030204" pitchFamily="18" charset="0"/>
                        </a:rPr>
                        <m:t>+</m:t>
                      </m:r>
                      <m:r>
                        <m:rPr>
                          <m:sty m:val="p"/>
                        </m:rPr>
                        <a:rPr lang="en-US" b="0" i="0" smtClean="0">
                          <a:latin typeface="Cambria Math" panose="02040503050406030204" pitchFamily="18" charset="0"/>
                        </a:rPr>
                        <m:t>He</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m:rPr>
                              <m:sty m:val="p"/>
                            </m:rPr>
                            <a:rPr lang="en-US" b="0" i="0" smtClean="0">
                              <a:latin typeface="Cambria Math" panose="02040503050406030204" pitchFamily="18" charset="0"/>
                            </a:rPr>
                            <m:t>Ne</m:t>
                          </m:r>
                        </m:e>
                        <m:sup>
                          <m:r>
                            <a:rPr lang="en-US" b="0" i="1" smtClean="0">
                              <a:latin typeface="Cambria Math" panose="02040503050406030204" pitchFamily="18" charset="0"/>
                            </a:rPr>
                            <m:t>9+</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m:rPr>
                              <m:sty m:val="p"/>
                            </m:rPr>
                            <a:rPr lang="en-US" b="0" i="0" smtClean="0">
                              <a:latin typeface="Cambria Math" panose="02040503050406030204" pitchFamily="18" charset="0"/>
                            </a:rPr>
                            <m:t>He</m:t>
                          </m:r>
                        </m:e>
                        <m:sup>
                          <m:r>
                            <a:rPr lang="en-US" b="0" i="1" smtClean="0">
                              <a:latin typeface="Cambria Math" panose="02040503050406030204" pitchFamily="18" charset="0"/>
                            </a:rPr>
                            <m:t>+</m:t>
                          </m:r>
                        </m:sup>
                      </m:sSup>
                    </m:oMath>
                  </m:oMathPara>
                </a14:m>
                <a:br>
                  <a:rPr lang="en-US" b="0" dirty="0"/>
                </a:br>
                <a:r>
                  <a:rPr lang="en-US" dirty="0"/>
                  <a:t>CTMC cross sections of Ali et al. (2010)</a:t>
                </a:r>
              </a:p>
            </p:txBody>
          </p:sp>
        </mc:Choice>
        <mc:Fallback xmlns="">
          <p:sp>
            <p:nvSpPr>
              <p:cNvPr id="2" name="Title 1">
                <a:extLst>
                  <a:ext uri="{FF2B5EF4-FFF2-40B4-BE49-F238E27FC236}">
                    <a16:creationId xmlns:a16="http://schemas.microsoft.com/office/drawing/2014/main" id="{655C7D28-50AB-42E8-9610-A9CC5753BEC7}"/>
                  </a:ext>
                </a:extLst>
              </p:cNvPr>
              <p:cNvSpPr>
                <a:spLocks noGrp="1" noRot="1" noChangeAspect="1" noMove="1" noResize="1" noEditPoints="1" noAdjustHandles="1" noChangeArrowheads="1" noChangeShapeType="1" noTextEdit="1"/>
              </p:cNvSpPr>
              <p:nvPr>
                <p:ph type="title"/>
              </p:nvPr>
            </p:nvSpPr>
            <p:spPr>
              <a:xfrm>
                <a:off x="838200" y="365125"/>
                <a:ext cx="10515600" cy="1633008"/>
              </a:xfrm>
              <a:blipFill>
                <a:blip r:embed="rId3"/>
                <a:stretch>
                  <a:fillRect l="-2377" b="-7463"/>
                </a:stretch>
              </a:blipFill>
            </p:spPr>
            <p:txBody>
              <a:bodyPr/>
              <a:lstStyle/>
              <a:p>
                <a:r>
                  <a:rPr lang="en-US">
                    <a:noFill/>
                  </a:rPr>
                  <a:t> </a:t>
                </a:r>
              </a:p>
            </p:txBody>
          </p:sp>
        </mc:Fallback>
      </mc:AlternateContent>
      <p:graphicFrame>
        <p:nvGraphicFramePr>
          <p:cNvPr id="4" name="Object 3">
            <a:extLst>
              <a:ext uri="{FF2B5EF4-FFF2-40B4-BE49-F238E27FC236}">
                <a16:creationId xmlns:a16="http://schemas.microsoft.com/office/drawing/2014/main" id="{5FF079AB-C17F-4F33-B6E9-6C415E5EA4E2}"/>
              </a:ext>
            </a:extLst>
          </p:cNvPr>
          <p:cNvGraphicFramePr>
            <a:graphicFrameLocks noChangeAspect="1"/>
          </p:cNvGraphicFramePr>
          <p:nvPr>
            <p:extLst>
              <p:ext uri="{D42A27DB-BD31-4B8C-83A1-F6EECF244321}">
                <p14:modId xmlns:p14="http://schemas.microsoft.com/office/powerpoint/2010/main" val="1562922950"/>
              </p:ext>
            </p:extLst>
          </p:nvPr>
        </p:nvGraphicFramePr>
        <p:xfrm>
          <a:off x="1947184" y="1888067"/>
          <a:ext cx="8297632" cy="4650441"/>
        </p:xfrm>
        <a:graphic>
          <a:graphicData uri="http://schemas.openxmlformats.org/presentationml/2006/ole">
            <mc:AlternateContent xmlns:mc="http://schemas.openxmlformats.org/markup-compatibility/2006">
              <mc:Choice xmlns:v="urn:schemas-microsoft-com:vml" Requires="v">
                <p:oleObj spid="_x0000_s7183" name="Acrobat Document" r:id="rId4" imgW="3787052" imgH="2213571" progId="AcroExch.Document.DC">
                  <p:embed/>
                </p:oleObj>
              </mc:Choice>
              <mc:Fallback>
                <p:oleObj name="Acrobat Document" r:id="rId4" imgW="3787052" imgH="2213571" progId="AcroExch.Document.DC">
                  <p:embed/>
                  <p:pic>
                    <p:nvPicPr>
                      <p:cNvPr id="0" name=""/>
                      <p:cNvPicPr/>
                      <p:nvPr/>
                    </p:nvPicPr>
                    <p:blipFill>
                      <a:blip r:embed="rId5"/>
                      <a:stretch>
                        <a:fillRect/>
                      </a:stretch>
                    </p:blipFill>
                    <p:spPr>
                      <a:xfrm>
                        <a:off x="1947184" y="1888067"/>
                        <a:ext cx="8297632" cy="4650441"/>
                      </a:xfrm>
                      <a:prstGeom prst="rect">
                        <a:avLst/>
                      </a:prstGeom>
                    </p:spPr>
                  </p:pic>
                </p:oleObj>
              </mc:Fallback>
            </mc:AlternateContent>
          </a:graphicData>
        </a:graphic>
      </p:graphicFrame>
    </p:spTree>
    <p:extLst>
      <p:ext uri="{BB962C8B-B14F-4D97-AF65-F5344CB8AC3E}">
        <p14:creationId xmlns:p14="http://schemas.microsoft.com/office/powerpoint/2010/main" val="299409048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B8CD1FB4-2F05-4CA7-8821-8F457ED5F941}"/>
                  </a:ext>
                </a:extLst>
              </p:cNvPr>
              <p:cNvSpPr>
                <a:spLocks noGrp="1"/>
              </p:cNvSpPr>
              <p:nvPr>
                <p:ph type="title"/>
              </p:nvPr>
            </p:nvSpPr>
            <p:spPr/>
            <p:txBody>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m:rPr>
                              <m:sty m:val="p"/>
                            </m:rPr>
                            <a:rPr lang="en-US" b="0" i="0" smtClean="0">
                              <a:latin typeface="Cambria Math" panose="02040503050406030204" pitchFamily="18" charset="0"/>
                            </a:rPr>
                            <m:t>Ne</m:t>
                          </m:r>
                        </m:e>
                        <m:sup>
                          <m:r>
                            <a:rPr lang="en-US" b="0" i="1" smtClean="0">
                              <a:latin typeface="Cambria Math" panose="02040503050406030204" pitchFamily="18" charset="0"/>
                            </a:rPr>
                            <m:t>9+</m:t>
                          </m:r>
                        </m:sup>
                      </m:sSup>
                      <m:r>
                        <a:rPr lang="en-US" b="0" i="1" smtClean="0">
                          <a:latin typeface="Cambria Math" panose="02040503050406030204" pitchFamily="18" charset="0"/>
                        </a:rPr>
                        <m:t>+</m:t>
                      </m:r>
                      <m:r>
                        <m:rPr>
                          <m:sty m:val="p"/>
                        </m:rPr>
                        <a:rPr lang="en-US" b="0" i="0" smtClean="0">
                          <a:latin typeface="Cambria Math" panose="02040503050406030204" pitchFamily="18" charset="0"/>
                        </a:rPr>
                        <m:t>H</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m:rPr>
                              <m:sty m:val="p"/>
                            </m:rPr>
                            <a:rPr lang="en-US" b="0" i="0" smtClean="0">
                              <a:latin typeface="Cambria Math" panose="02040503050406030204" pitchFamily="18" charset="0"/>
                            </a:rPr>
                            <m:t>Ne</m:t>
                          </m:r>
                        </m:e>
                        <m:sup>
                          <m:r>
                            <a:rPr lang="en-US" b="0" i="1" smtClean="0">
                              <a:latin typeface="Cambria Math" panose="02040503050406030204" pitchFamily="18" charset="0"/>
                            </a:rPr>
                            <m:t>8+</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m:rPr>
                              <m:sty m:val="p"/>
                            </m:rPr>
                            <a:rPr lang="en-US" b="0" i="0" smtClean="0">
                              <a:latin typeface="Cambria Math" panose="02040503050406030204" pitchFamily="18" charset="0"/>
                            </a:rPr>
                            <m:t>H</m:t>
                          </m:r>
                        </m:e>
                        <m:sup>
                          <m:r>
                            <a:rPr lang="en-US" b="0" i="1" smtClean="0">
                              <a:latin typeface="Cambria Math" panose="02040503050406030204" pitchFamily="18" charset="0"/>
                            </a:rPr>
                            <m:t>+</m:t>
                          </m:r>
                        </m:sup>
                      </m:sSup>
                    </m:oMath>
                  </m:oMathPara>
                </a14:m>
                <a:endParaRPr lang="en-US" dirty="0"/>
              </a:p>
            </p:txBody>
          </p:sp>
        </mc:Choice>
        <mc:Fallback xmlns="">
          <p:sp>
            <p:nvSpPr>
              <p:cNvPr id="2" name="Title 1">
                <a:extLst>
                  <a:ext uri="{FF2B5EF4-FFF2-40B4-BE49-F238E27FC236}">
                    <a16:creationId xmlns:a16="http://schemas.microsoft.com/office/drawing/2014/main" id="{B8CD1FB4-2F05-4CA7-8821-8F457ED5F941}"/>
                  </a:ext>
                </a:extLst>
              </p:cNvPr>
              <p:cNvSpPr>
                <a:spLocks noGrp="1" noRot="1" noChangeAspect="1" noMove="1" noResize="1" noEditPoints="1" noAdjustHandles="1" noChangeArrowheads="1" noChangeShapeType="1" noTextEdit="1"/>
              </p:cNvSpPr>
              <p:nvPr>
                <p:ph type="title"/>
              </p:nvPr>
            </p:nvSpPr>
            <p:spPr>
              <a:blipFill>
                <a:blip r:embed="rId3"/>
                <a:stretch>
                  <a:fillRect/>
                </a:stretch>
              </a:blipFill>
            </p:spPr>
            <p:txBody>
              <a:bodyPr/>
              <a:lstStyle/>
              <a:p>
                <a:r>
                  <a:rPr lang="en-US">
                    <a:noFill/>
                  </a:rPr>
                  <a:t> </a:t>
                </a:r>
              </a:p>
            </p:txBody>
          </p:sp>
        </mc:Fallback>
      </mc:AlternateContent>
      <p:graphicFrame>
        <p:nvGraphicFramePr>
          <p:cNvPr id="4" name="Object 3">
            <a:extLst>
              <a:ext uri="{FF2B5EF4-FFF2-40B4-BE49-F238E27FC236}">
                <a16:creationId xmlns:a16="http://schemas.microsoft.com/office/drawing/2014/main" id="{0E25CF6A-BD8A-4830-855F-876282C516DD}"/>
              </a:ext>
            </a:extLst>
          </p:cNvPr>
          <p:cNvGraphicFramePr>
            <a:graphicFrameLocks noChangeAspect="1"/>
          </p:cNvGraphicFramePr>
          <p:nvPr>
            <p:extLst>
              <p:ext uri="{D42A27DB-BD31-4B8C-83A1-F6EECF244321}">
                <p14:modId xmlns:p14="http://schemas.microsoft.com/office/powerpoint/2010/main" val="2755190081"/>
              </p:ext>
            </p:extLst>
          </p:nvPr>
        </p:nvGraphicFramePr>
        <p:xfrm>
          <a:off x="2374900" y="1690688"/>
          <a:ext cx="7442200" cy="4906914"/>
        </p:xfrm>
        <a:graphic>
          <a:graphicData uri="http://schemas.openxmlformats.org/presentationml/2006/ole">
            <mc:AlternateContent xmlns:mc="http://schemas.openxmlformats.org/markup-compatibility/2006">
              <mc:Choice xmlns:v="urn:schemas-microsoft-com:vml" Requires="v">
                <p:oleObj spid="_x0000_s8207" name="Acrobat Document" r:id="rId4" imgW="4259285" imgH="2807633" progId="AcroExch.Document.DC">
                  <p:embed/>
                </p:oleObj>
              </mc:Choice>
              <mc:Fallback>
                <p:oleObj name="Acrobat Document" r:id="rId4" imgW="4259285" imgH="2807633" progId="AcroExch.Document.DC">
                  <p:embed/>
                  <p:pic>
                    <p:nvPicPr>
                      <p:cNvPr id="0" name=""/>
                      <p:cNvPicPr/>
                      <p:nvPr/>
                    </p:nvPicPr>
                    <p:blipFill>
                      <a:blip r:embed="rId5"/>
                      <a:stretch>
                        <a:fillRect/>
                      </a:stretch>
                    </p:blipFill>
                    <p:spPr>
                      <a:xfrm>
                        <a:off x="2374900" y="1690688"/>
                        <a:ext cx="7442200" cy="4906914"/>
                      </a:xfrm>
                      <a:prstGeom prst="rect">
                        <a:avLst/>
                      </a:prstGeom>
                    </p:spPr>
                  </p:pic>
                </p:oleObj>
              </mc:Fallback>
            </mc:AlternateContent>
          </a:graphicData>
        </a:graphic>
      </p:graphicFrame>
    </p:spTree>
    <p:extLst>
      <p:ext uri="{BB962C8B-B14F-4D97-AF65-F5344CB8AC3E}">
        <p14:creationId xmlns:p14="http://schemas.microsoft.com/office/powerpoint/2010/main" val="307890431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9F6FC98C-574A-429A-A1F9-CCFF7DF603BF}"/>
                  </a:ext>
                </a:extLst>
              </p:cNvPr>
              <p:cNvSpPr>
                <a:spLocks noGrp="1"/>
              </p:cNvSpPr>
              <p:nvPr>
                <p:ph type="title"/>
              </p:nvPr>
            </p:nvSpPr>
            <p:spPr/>
            <p:txBody>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m:rPr>
                              <m:sty m:val="p"/>
                            </m:rPr>
                            <a:rPr lang="en-US" b="0" i="0" smtClean="0">
                              <a:latin typeface="Cambria Math" panose="02040503050406030204" pitchFamily="18" charset="0"/>
                            </a:rPr>
                            <m:t>Ne</m:t>
                          </m:r>
                        </m:e>
                        <m:sup>
                          <m:r>
                            <a:rPr lang="en-US" b="0" i="1" smtClean="0">
                              <a:latin typeface="Cambria Math" panose="02040503050406030204" pitchFamily="18" charset="0"/>
                            </a:rPr>
                            <m:t>9+</m:t>
                          </m:r>
                        </m:sup>
                      </m:sSup>
                      <m:r>
                        <a:rPr lang="en-US" b="0" i="1" smtClean="0">
                          <a:latin typeface="Cambria Math" panose="02040503050406030204" pitchFamily="18" charset="0"/>
                        </a:rPr>
                        <m:t>+</m:t>
                      </m:r>
                      <m:r>
                        <m:rPr>
                          <m:sty m:val="p"/>
                        </m:rPr>
                        <a:rPr lang="en-US" b="0" i="0" smtClean="0">
                          <a:latin typeface="Cambria Math" panose="02040503050406030204" pitchFamily="18" charset="0"/>
                        </a:rPr>
                        <m:t>H</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m:rPr>
                              <m:sty m:val="p"/>
                            </m:rPr>
                            <a:rPr lang="en-US" b="0" i="0" smtClean="0">
                              <a:latin typeface="Cambria Math" panose="02040503050406030204" pitchFamily="18" charset="0"/>
                            </a:rPr>
                            <m:t>Ne</m:t>
                          </m:r>
                        </m:e>
                        <m:sup>
                          <m:r>
                            <a:rPr lang="en-US" b="0" i="1" smtClean="0">
                              <a:latin typeface="Cambria Math" panose="02040503050406030204" pitchFamily="18" charset="0"/>
                            </a:rPr>
                            <m:t>8+</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m:rPr>
                              <m:sty m:val="p"/>
                            </m:rPr>
                            <a:rPr lang="en-US" b="0" i="0" smtClean="0">
                              <a:latin typeface="Cambria Math" panose="02040503050406030204" pitchFamily="18" charset="0"/>
                            </a:rPr>
                            <m:t>H</m:t>
                          </m:r>
                        </m:e>
                        <m:sup>
                          <m:r>
                            <a:rPr lang="en-US" b="0" i="1" smtClean="0">
                              <a:latin typeface="Cambria Math" panose="02040503050406030204" pitchFamily="18" charset="0"/>
                            </a:rPr>
                            <m:t>+</m:t>
                          </m:r>
                        </m:sup>
                      </m:sSup>
                    </m:oMath>
                  </m:oMathPara>
                </a14:m>
                <a:br>
                  <a:rPr lang="en-US" dirty="0"/>
                </a:br>
                <a:r>
                  <a:rPr lang="de-DE" dirty="0"/>
                  <a:t>CTMC (Schultz and Kristić 1996)</a:t>
                </a:r>
                <a:endParaRPr lang="en-US" dirty="0"/>
              </a:p>
            </p:txBody>
          </p:sp>
        </mc:Choice>
        <mc:Fallback xmlns="">
          <p:sp>
            <p:nvSpPr>
              <p:cNvPr id="2" name="Title 1">
                <a:extLst>
                  <a:ext uri="{FF2B5EF4-FFF2-40B4-BE49-F238E27FC236}">
                    <a16:creationId xmlns:a16="http://schemas.microsoft.com/office/drawing/2014/main" id="{9F6FC98C-574A-429A-A1F9-CCFF7DF603BF}"/>
                  </a:ext>
                </a:extLst>
              </p:cNvPr>
              <p:cNvSpPr>
                <a:spLocks noGrp="1" noRot="1" noChangeAspect="1" noMove="1" noResize="1" noEditPoints="1" noAdjustHandles="1" noChangeArrowheads="1" noChangeShapeType="1" noTextEdit="1"/>
              </p:cNvSpPr>
              <p:nvPr>
                <p:ph type="title"/>
              </p:nvPr>
            </p:nvSpPr>
            <p:spPr>
              <a:blipFill>
                <a:blip r:embed="rId3"/>
                <a:stretch>
                  <a:fillRect l="-2377" b="-21198"/>
                </a:stretch>
              </a:blipFill>
            </p:spPr>
            <p:txBody>
              <a:bodyPr/>
              <a:lstStyle/>
              <a:p>
                <a:r>
                  <a:rPr lang="en-US">
                    <a:noFill/>
                  </a:rPr>
                  <a:t> </a:t>
                </a:r>
              </a:p>
            </p:txBody>
          </p:sp>
        </mc:Fallback>
      </mc:AlternateContent>
      <p:graphicFrame>
        <p:nvGraphicFramePr>
          <p:cNvPr id="4" name="Object 3">
            <a:extLst>
              <a:ext uri="{FF2B5EF4-FFF2-40B4-BE49-F238E27FC236}">
                <a16:creationId xmlns:a16="http://schemas.microsoft.com/office/drawing/2014/main" id="{B5307506-3F17-40C0-8DA7-98C224ADE497}"/>
              </a:ext>
            </a:extLst>
          </p:cNvPr>
          <p:cNvGraphicFramePr>
            <a:graphicFrameLocks noChangeAspect="1"/>
          </p:cNvGraphicFramePr>
          <p:nvPr>
            <p:extLst>
              <p:ext uri="{D42A27DB-BD31-4B8C-83A1-F6EECF244321}">
                <p14:modId xmlns:p14="http://schemas.microsoft.com/office/powerpoint/2010/main" val="1867651147"/>
              </p:ext>
            </p:extLst>
          </p:nvPr>
        </p:nvGraphicFramePr>
        <p:xfrm>
          <a:off x="2709263" y="1690705"/>
          <a:ext cx="6773473" cy="4802170"/>
        </p:xfrm>
        <a:graphic>
          <a:graphicData uri="http://schemas.openxmlformats.org/presentationml/2006/ole">
            <mc:AlternateContent xmlns:mc="http://schemas.openxmlformats.org/markup-compatibility/2006">
              <mc:Choice xmlns:v="urn:schemas-microsoft-com:vml" Requires="v">
                <p:oleObj spid="_x0000_s9231" name="Acrobat Document" r:id="rId4" imgW="3965911" imgH="2811461" progId="AcroExch.Document.DC">
                  <p:embed/>
                </p:oleObj>
              </mc:Choice>
              <mc:Fallback>
                <p:oleObj name="Acrobat Document" r:id="rId4" imgW="3965911" imgH="2811461" progId="AcroExch.Document.DC">
                  <p:embed/>
                  <p:pic>
                    <p:nvPicPr>
                      <p:cNvPr id="0" name=""/>
                      <p:cNvPicPr/>
                      <p:nvPr/>
                    </p:nvPicPr>
                    <p:blipFill>
                      <a:blip r:embed="rId5"/>
                      <a:stretch>
                        <a:fillRect/>
                      </a:stretch>
                    </p:blipFill>
                    <p:spPr>
                      <a:xfrm>
                        <a:off x="2709263" y="1690705"/>
                        <a:ext cx="6773473" cy="4802170"/>
                      </a:xfrm>
                      <a:prstGeom prst="rect">
                        <a:avLst/>
                      </a:prstGeom>
                    </p:spPr>
                  </p:pic>
                </p:oleObj>
              </mc:Fallback>
            </mc:AlternateContent>
          </a:graphicData>
        </a:graphic>
      </p:graphicFrame>
    </p:spTree>
    <p:extLst>
      <p:ext uri="{BB962C8B-B14F-4D97-AF65-F5344CB8AC3E}">
        <p14:creationId xmlns:p14="http://schemas.microsoft.com/office/powerpoint/2010/main" val="77889745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CB5A9742-5FFC-4A85-BDFF-3B634C37A1A0}"/>
                  </a:ext>
                </a:extLst>
              </p:cNvPr>
              <p:cNvSpPr>
                <a:spLocks noGrp="1"/>
              </p:cNvSpPr>
              <p:nvPr>
                <p:ph type="title"/>
              </p:nvPr>
            </p:nvSpPr>
            <p:spPr/>
            <p:txBody>
              <a:bodyPr/>
              <a:lstStyle/>
              <a:p>
                <a14:m>
                  <m:oMath xmlns:m="http://schemas.openxmlformats.org/officeDocument/2006/math">
                    <m:sSup>
                      <m:sSupPr>
                        <m:ctrlPr>
                          <a:rPr lang="en-US" b="0" i="1" smtClean="0">
                            <a:latin typeface="Cambria Math" panose="02040503050406030204" pitchFamily="18" charset="0"/>
                          </a:rPr>
                        </m:ctrlPr>
                      </m:sSupPr>
                      <m:e>
                        <m:r>
                          <m:rPr>
                            <m:sty m:val="p"/>
                          </m:rPr>
                          <a:rPr lang="en-US" b="0" i="0" smtClean="0">
                            <a:latin typeface="Cambria Math" panose="02040503050406030204" pitchFamily="18" charset="0"/>
                          </a:rPr>
                          <m:t>Ne</m:t>
                        </m:r>
                      </m:e>
                      <m:sup>
                        <m:r>
                          <a:rPr lang="en-US" b="0" i="1" smtClean="0">
                            <a:latin typeface="Cambria Math" panose="02040503050406030204" pitchFamily="18" charset="0"/>
                          </a:rPr>
                          <m:t>8+</m:t>
                        </m:r>
                      </m:sup>
                    </m:sSup>
                    <m:r>
                      <a:rPr lang="en-US" b="0" i="1" smtClean="0">
                        <a:latin typeface="Cambria Math" panose="02040503050406030204" pitchFamily="18" charset="0"/>
                      </a:rPr>
                      <m:t>+</m:t>
                    </m:r>
                    <m:r>
                      <m:rPr>
                        <m:sty m:val="p"/>
                      </m:rPr>
                      <a:rPr lang="en-US" b="0" i="0" smtClean="0">
                        <a:latin typeface="Cambria Math" panose="02040503050406030204" pitchFamily="18" charset="0"/>
                      </a:rPr>
                      <m:t>H</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m:rPr>
                            <m:sty m:val="p"/>
                          </m:rPr>
                          <a:rPr lang="en-US" b="0" i="0" smtClean="0">
                            <a:latin typeface="Cambria Math" panose="02040503050406030204" pitchFamily="18" charset="0"/>
                          </a:rPr>
                          <m:t>Ne</m:t>
                        </m:r>
                      </m:e>
                      <m:sup>
                        <m:r>
                          <a:rPr lang="en-US" b="0" i="1" smtClean="0">
                            <a:latin typeface="Cambria Math" panose="02040503050406030204" pitchFamily="18" charset="0"/>
                          </a:rPr>
                          <m:t>7+</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m:rPr>
                            <m:sty m:val="p"/>
                          </m:rPr>
                          <a:rPr lang="en-US" b="0" i="0" smtClean="0">
                            <a:latin typeface="Cambria Math" panose="02040503050406030204" pitchFamily="18" charset="0"/>
                          </a:rPr>
                          <m:t>H</m:t>
                        </m:r>
                      </m:e>
                      <m:sup>
                        <m:r>
                          <a:rPr lang="en-US" b="0" i="1" smtClean="0">
                            <a:latin typeface="Cambria Math" panose="02040503050406030204" pitchFamily="18" charset="0"/>
                          </a:rPr>
                          <m:t>+</m:t>
                        </m:r>
                      </m:sup>
                    </m:sSup>
                  </m:oMath>
                </a14:m>
                <a:r>
                  <a:rPr lang="en-US" dirty="0"/>
                  <a:t> (a) </a:t>
                </a:r>
                <a:r>
                  <a:rPr lang="en-US" i="1" dirty="0"/>
                  <a:t>X</a:t>
                </a:r>
                <a:r>
                  <a:rPr lang="en-US" dirty="0"/>
                  <a:t>=</a:t>
                </a:r>
                <a14:m>
                  <m:oMath xmlns:m="http://schemas.openxmlformats.org/officeDocument/2006/math">
                    <m:r>
                      <m:rPr>
                        <m:sty m:val="p"/>
                      </m:rPr>
                      <a:rPr lang="en-US" i="0" dirty="0" smtClean="0">
                        <a:latin typeface="Cambria Math" panose="02040503050406030204" pitchFamily="18" charset="0"/>
                      </a:rPr>
                      <m:t>H</m:t>
                    </m:r>
                  </m:oMath>
                </a14:m>
                <a:r>
                  <a:rPr lang="en-US" dirty="0"/>
                  <a:t>, (b) </a:t>
                </a:r>
                <a:r>
                  <a:rPr lang="en-US" i="1" dirty="0"/>
                  <a:t>X</a:t>
                </a:r>
                <a:r>
                  <a:rPr lang="en-US" dirty="0"/>
                  <a:t>=</a:t>
                </a:r>
                <a14:m>
                  <m:oMath xmlns:m="http://schemas.openxmlformats.org/officeDocument/2006/math">
                    <m:r>
                      <m:rPr>
                        <m:sty m:val="p"/>
                      </m:rPr>
                      <a:rPr lang="en-US" i="0" dirty="0" smtClean="0">
                        <a:latin typeface="Cambria Math" panose="02040503050406030204" pitchFamily="18" charset="0"/>
                      </a:rPr>
                      <m:t>H</m:t>
                    </m:r>
                  </m:oMath>
                </a14:m>
                <a:r>
                  <a:rPr lang="en-US" dirty="0"/>
                  <a:t>, (c) </a:t>
                </a:r>
                <a:r>
                  <a:rPr lang="en-US" i="1" dirty="0"/>
                  <a:t>X</a:t>
                </a:r>
                <a:r>
                  <a:rPr lang="en-US" dirty="0"/>
                  <a:t>=</a:t>
                </a:r>
                <a14:m>
                  <m:oMath xmlns:m="http://schemas.openxmlformats.org/officeDocument/2006/math">
                    <m:r>
                      <m:rPr>
                        <m:sty m:val="p"/>
                      </m:rPr>
                      <a:rPr lang="en-US" i="0" dirty="0" smtClean="0">
                        <a:latin typeface="Cambria Math" panose="02040503050406030204" pitchFamily="18" charset="0"/>
                      </a:rPr>
                      <m:t>He</m:t>
                    </m:r>
                  </m:oMath>
                </a14:m>
                <a:r>
                  <a:rPr lang="en-US" dirty="0"/>
                  <a:t>, (d) </a:t>
                </a:r>
                <a:r>
                  <a:rPr lang="en-US" i="1" dirty="0"/>
                  <a:t>X</a:t>
                </a:r>
                <a:r>
                  <a:rPr lang="en-US" dirty="0"/>
                  <a:t>=</a:t>
                </a:r>
                <a14:m>
                  <m:oMath xmlns:m="http://schemas.openxmlformats.org/officeDocument/2006/math">
                    <m:r>
                      <m:rPr>
                        <m:sty m:val="p"/>
                      </m:rPr>
                      <a:rPr lang="en-US" i="0" dirty="0" smtClean="0">
                        <a:latin typeface="Cambria Math" panose="02040503050406030204" pitchFamily="18" charset="0"/>
                      </a:rPr>
                      <m:t>He</m:t>
                    </m:r>
                  </m:oMath>
                </a14:m>
                <a:endParaRPr lang="en-US" dirty="0"/>
              </a:p>
            </p:txBody>
          </p:sp>
        </mc:Choice>
        <mc:Fallback xmlns="">
          <p:sp>
            <p:nvSpPr>
              <p:cNvPr id="2" name="Title 1">
                <a:extLst>
                  <a:ext uri="{FF2B5EF4-FFF2-40B4-BE49-F238E27FC236}">
                    <a16:creationId xmlns:a16="http://schemas.microsoft.com/office/drawing/2014/main" id="{CB5A9742-5FFC-4A85-BDFF-3B634C37A1A0}"/>
                  </a:ext>
                </a:extLst>
              </p:cNvPr>
              <p:cNvSpPr>
                <a:spLocks noGrp="1" noRot="1" noChangeAspect="1" noMove="1" noResize="1" noEditPoints="1" noAdjustHandles="1" noChangeArrowheads="1" noChangeShapeType="1" noTextEdit="1"/>
              </p:cNvSpPr>
              <p:nvPr>
                <p:ph type="title"/>
              </p:nvPr>
            </p:nvSpPr>
            <p:spPr>
              <a:blipFill>
                <a:blip r:embed="rId3"/>
                <a:stretch>
                  <a:fillRect l="-2377" t="-12903" r="-2493" b="-21198"/>
                </a:stretch>
              </a:blipFill>
            </p:spPr>
            <p:txBody>
              <a:bodyPr/>
              <a:lstStyle/>
              <a:p>
                <a:r>
                  <a:rPr lang="en-US">
                    <a:noFill/>
                  </a:rPr>
                  <a:t> </a:t>
                </a:r>
              </a:p>
            </p:txBody>
          </p:sp>
        </mc:Fallback>
      </mc:AlternateContent>
      <p:graphicFrame>
        <p:nvGraphicFramePr>
          <p:cNvPr id="4" name="Object 3">
            <a:extLst>
              <a:ext uri="{FF2B5EF4-FFF2-40B4-BE49-F238E27FC236}">
                <a16:creationId xmlns:a16="http://schemas.microsoft.com/office/drawing/2014/main" id="{AEAC0E47-7153-4076-93F6-D863E5DB709C}"/>
              </a:ext>
            </a:extLst>
          </p:cNvPr>
          <p:cNvGraphicFramePr>
            <a:graphicFrameLocks noChangeAspect="1"/>
          </p:cNvGraphicFramePr>
          <p:nvPr>
            <p:extLst>
              <p:ext uri="{D42A27DB-BD31-4B8C-83A1-F6EECF244321}">
                <p14:modId xmlns:p14="http://schemas.microsoft.com/office/powerpoint/2010/main" val="4067781483"/>
              </p:ext>
            </p:extLst>
          </p:nvPr>
        </p:nvGraphicFramePr>
        <p:xfrm>
          <a:off x="2273444" y="1691128"/>
          <a:ext cx="7645112" cy="4801747"/>
        </p:xfrm>
        <a:graphic>
          <a:graphicData uri="http://schemas.openxmlformats.org/presentationml/2006/ole">
            <mc:AlternateContent xmlns:mc="http://schemas.openxmlformats.org/markup-compatibility/2006">
              <mc:Choice xmlns:v="urn:schemas-microsoft-com:vml" Requires="v">
                <p:oleObj spid="_x0000_s10257" name="Acrobat Document" r:id="rId4" imgW="4251625" imgH="2670601" progId="AcroExch.Document.DC">
                  <p:embed/>
                </p:oleObj>
              </mc:Choice>
              <mc:Fallback>
                <p:oleObj name="Acrobat Document" r:id="rId4" imgW="4251625" imgH="2670601" progId="AcroExch.Document.DC">
                  <p:embed/>
                  <p:pic>
                    <p:nvPicPr>
                      <p:cNvPr id="0" name=""/>
                      <p:cNvPicPr/>
                      <p:nvPr/>
                    </p:nvPicPr>
                    <p:blipFill>
                      <a:blip r:embed="rId5"/>
                      <a:stretch>
                        <a:fillRect/>
                      </a:stretch>
                    </p:blipFill>
                    <p:spPr>
                      <a:xfrm>
                        <a:off x="2273444" y="1691128"/>
                        <a:ext cx="7645112" cy="4801747"/>
                      </a:xfrm>
                      <a:prstGeom prst="rect">
                        <a:avLst/>
                      </a:prstGeom>
                    </p:spPr>
                  </p:pic>
                </p:oleObj>
              </mc:Fallback>
            </mc:AlternateContent>
          </a:graphicData>
        </a:graphic>
      </p:graphicFrame>
    </p:spTree>
    <p:extLst>
      <p:ext uri="{BB962C8B-B14F-4D97-AF65-F5344CB8AC3E}">
        <p14:creationId xmlns:p14="http://schemas.microsoft.com/office/powerpoint/2010/main" val="251134935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4C5666ED-037B-4174-8D24-2439942668E7}"/>
                  </a:ext>
                </a:extLst>
              </p:cNvPr>
              <p:cNvSpPr>
                <a:spLocks noGrp="1"/>
              </p:cNvSpPr>
              <p:nvPr>
                <p:ph type="title"/>
              </p:nvPr>
            </p:nvSpPr>
            <p:spPr/>
            <p:txBody>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m:rPr>
                              <m:sty m:val="p"/>
                            </m:rPr>
                            <a:rPr lang="en-US" b="0" i="0" smtClean="0">
                              <a:latin typeface="Cambria Math" panose="02040503050406030204" pitchFamily="18" charset="0"/>
                            </a:rPr>
                            <m:t>Ne</m:t>
                          </m:r>
                        </m:e>
                        <m:sup>
                          <m:r>
                            <a:rPr lang="en-US" b="0" i="1" smtClean="0">
                              <a:latin typeface="Cambria Math" panose="02040503050406030204" pitchFamily="18" charset="0"/>
                            </a:rPr>
                            <m:t>8+</m:t>
                          </m:r>
                        </m:sup>
                      </m:sSup>
                      <m:r>
                        <a:rPr lang="en-US" b="0" i="1" smtClean="0">
                          <a:latin typeface="Cambria Math" panose="02040503050406030204" pitchFamily="18" charset="0"/>
                        </a:rPr>
                        <m:t>+</m:t>
                      </m:r>
                      <m:r>
                        <m:rPr>
                          <m:sty m:val="p"/>
                        </m:rPr>
                        <a:rPr lang="en-US" b="0" i="0" smtClean="0">
                          <a:latin typeface="Cambria Math" panose="02040503050406030204" pitchFamily="18" charset="0"/>
                        </a:rPr>
                        <m:t>H</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m:rPr>
                              <m:sty m:val="p"/>
                            </m:rPr>
                            <a:rPr lang="en-US" b="0" i="0" smtClean="0">
                              <a:latin typeface="Cambria Math" panose="02040503050406030204" pitchFamily="18" charset="0"/>
                            </a:rPr>
                            <m:t>Ne</m:t>
                          </m:r>
                        </m:e>
                        <m:sup>
                          <m:r>
                            <a:rPr lang="en-US" b="0" i="1" smtClean="0">
                              <a:latin typeface="Cambria Math" panose="02040503050406030204" pitchFamily="18" charset="0"/>
                            </a:rPr>
                            <m:t>7+</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m:rPr>
                              <m:sty m:val="p"/>
                            </m:rPr>
                            <a:rPr lang="en-US" b="0" i="0" smtClean="0">
                              <a:latin typeface="Cambria Math" panose="02040503050406030204" pitchFamily="18" charset="0"/>
                            </a:rPr>
                            <m:t>H</m:t>
                          </m:r>
                        </m:e>
                        <m:sup>
                          <m:r>
                            <a:rPr lang="en-US" b="0" i="1" smtClean="0">
                              <a:latin typeface="Cambria Math" panose="02040503050406030204" pitchFamily="18" charset="0"/>
                            </a:rPr>
                            <m:t>+</m:t>
                          </m:r>
                        </m:sup>
                      </m:sSup>
                    </m:oMath>
                  </m:oMathPara>
                </a14:m>
                <a:br>
                  <a:rPr lang="de-DE" dirty="0"/>
                </a:br>
                <a:r>
                  <a:rPr lang="de-DE" dirty="0"/>
                  <a:t>CTMC (Schultz and Kristić 1996)</a:t>
                </a:r>
                <a:endParaRPr lang="en-US" dirty="0"/>
              </a:p>
            </p:txBody>
          </p:sp>
        </mc:Choice>
        <mc:Fallback xmlns="">
          <p:sp>
            <p:nvSpPr>
              <p:cNvPr id="2" name="Title 1">
                <a:extLst>
                  <a:ext uri="{FF2B5EF4-FFF2-40B4-BE49-F238E27FC236}">
                    <a16:creationId xmlns:a16="http://schemas.microsoft.com/office/drawing/2014/main" id="{4C5666ED-037B-4174-8D24-2439942668E7}"/>
                  </a:ext>
                </a:extLst>
              </p:cNvPr>
              <p:cNvSpPr>
                <a:spLocks noGrp="1" noRot="1" noChangeAspect="1" noMove="1" noResize="1" noEditPoints="1" noAdjustHandles="1" noChangeArrowheads="1" noChangeShapeType="1" noTextEdit="1"/>
              </p:cNvSpPr>
              <p:nvPr>
                <p:ph type="title"/>
              </p:nvPr>
            </p:nvSpPr>
            <p:spPr>
              <a:blipFill>
                <a:blip r:embed="rId3"/>
                <a:stretch>
                  <a:fillRect l="-2377" b="-21198"/>
                </a:stretch>
              </a:blipFill>
            </p:spPr>
            <p:txBody>
              <a:bodyPr/>
              <a:lstStyle/>
              <a:p>
                <a:r>
                  <a:rPr lang="en-US">
                    <a:noFill/>
                  </a:rPr>
                  <a:t> </a:t>
                </a:r>
              </a:p>
            </p:txBody>
          </p:sp>
        </mc:Fallback>
      </mc:AlternateContent>
      <p:graphicFrame>
        <p:nvGraphicFramePr>
          <p:cNvPr id="4" name="Object 3">
            <a:extLst>
              <a:ext uri="{FF2B5EF4-FFF2-40B4-BE49-F238E27FC236}">
                <a16:creationId xmlns:a16="http://schemas.microsoft.com/office/drawing/2014/main" id="{0845DFEB-927F-441A-8080-E1CA6213D892}"/>
              </a:ext>
            </a:extLst>
          </p:cNvPr>
          <p:cNvGraphicFramePr>
            <a:graphicFrameLocks noChangeAspect="1"/>
          </p:cNvGraphicFramePr>
          <p:nvPr>
            <p:extLst>
              <p:ext uri="{D42A27DB-BD31-4B8C-83A1-F6EECF244321}">
                <p14:modId xmlns:p14="http://schemas.microsoft.com/office/powerpoint/2010/main" val="3086479429"/>
              </p:ext>
            </p:extLst>
          </p:nvPr>
        </p:nvGraphicFramePr>
        <p:xfrm>
          <a:off x="2711962" y="1690688"/>
          <a:ext cx="6768075" cy="4802187"/>
        </p:xfrm>
        <a:graphic>
          <a:graphicData uri="http://schemas.openxmlformats.org/presentationml/2006/ole">
            <mc:AlternateContent xmlns:mc="http://schemas.openxmlformats.org/markup-compatibility/2006">
              <mc:Choice xmlns:v="urn:schemas-microsoft-com:vml" Requires="v">
                <p:oleObj spid="_x0000_s11279" name="Acrobat Document" r:id="rId4" imgW="3962081" imgH="2811461" progId="AcroExch.Document.DC">
                  <p:embed/>
                </p:oleObj>
              </mc:Choice>
              <mc:Fallback>
                <p:oleObj name="Acrobat Document" r:id="rId4" imgW="3962081" imgH="2811461" progId="AcroExch.Document.DC">
                  <p:embed/>
                  <p:pic>
                    <p:nvPicPr>
                      <p:cNvPr id="0" name=""/>
                      <p:cNvPicPr/>
                      <p:nvPr/>
                    </p:nvPicPr>
                    <p:blipFill>
                      <a:blip r:embed="rId5"/>
                      <a:stretch>
                        <a:fillRect/>
                      </a:stretch>
                    </p:blipFill>
                    <p:spPr>
                      <a:xfrm>
                        <a:off x="2711962" y="1690688"/>
                        <a:ext cx="6768075" cy="4802187"/>
                      </a:xfrm>
                      <a:prstGeom prst="rect">
                        <a:avLst/>
                      </a:prstGeom>
                    </p:spPr>
                  </p:pic>
                </p:oleObj>
              </mc:Fallback>
            </mc:AlternateContent>
          </a:graphicData>
        </a:graphic>
      </p:graphicFrame>
    </p:spTree>
    <p:extLst>
      <p:ext uri="{BB962C8B-B14F-4D97-AF65-F5344CB8AC3E}">
        <p14:creationId xmlns:p14="http://schemas.microsoft.com/office/powerpoint/2010/main" val="13788967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67F33140-C09C-4701-A255-98AB3CE78C0F}"/>
                  </a:ext>
                </a:extLst>
              </p:cNvPr>
              <p:cNvSpPr>
                <a:spLocks noGrp="1"/>
              </p:cNvSpPr>
              <p:nvPr>
                <p:ph type="title"/>
              </p:nvPr>
            </p:nvSpPr>
            <p:spPr/>
            <p:txBody>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m:rPr>
                              <m:sty m:val="p"/>
                            </m:rPr>
                            <a:rPr lang="en-US" b="0" i="0" smtClean="0">
                              <a:latin typeface="Cambria Math" panose="02040503050406030204" pitchFamily="18" charset="0"/>
                            </a:rPr>
                            <m:t>Mg</m:t>
                          </m:r>
                        </m:e>
                        <m:sup>
                          <m:r>
                            <a:rPr lang="en-US" b="0" i="1" smtClean="0">
                              <a:latin typeface="Cambria Math" panose="02040503050406030204" pitchFamily="18" charset="0"/>
                            </a:rPr>
                            <m:t>12+</m:t>
                          </m:r>
                        </m:sup>
                      </m:sSup>
                      <m:r>
                        <a:rPr lang="en-US" b="0" i="1" smtClean="0">
                          <a:latin typeface="Cambria Math" panose="02040503050406030204" pitchFamily="18" charset="0"/>
                        </a:rPr>
                        <m:t>+</m:t>
                      </m:r>
                      <m:r>
                        <m:rPr>
                          <m:sty m:val="p"/>
                        </m:rPr>
                        <a:rPr lang="en-US" b="0" i="0" smtClean="0">
                          <a:latin typeface="Cambria Math" panose="02040503050406030204" pitchFamily="18" charset="0"/>
                        </a:rPr>
                        <m:t>H</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m:rPr>
                              <m:sty m:val="p"/>
                            </m:rPr>
                            <a:rPr lang="en-US" b="0" i="0" smtClean="0">
                              <a:latin typeface="Cambria Math" panose="02040503050406030204" pitchFamily="18" charset="0"/>
                            </a:rPr>
                            <m:t>Mg</m:t>
                          </m:r>
                        </m:e>
                        <m:sup>
                          <m:r>
                            <a:rPr lang="en-US" b="0" i="1" smtClean="0">
                              <a:latin typeface="Cambria Math" panose="02040503050406030204" pitchFamily="18" charset="0"/>
                            </a:rPr>
                            <m:t>11+</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m:rPr>
                              <m:sty m:val="p"/>
                            </m:rPr>
                            <a:rPr lang="en-US" b="0" i="0" smtClean="0">
                              <a:latin typeface="Cambria Math" panose="02040503050406030204" pitchFamily="18" charset="0"/>
                            </a:rPr>
                            <m:t>H</m:t>
                          </m:r>
                        </m:e>
                        <m:sup>
                          <m:r>
                            <a:rPr lang="en-US" b="0" i="1" smtClean="0">
                              <a:latin typeface="Cambria Math" panose="02040503050406030204" pitchFamily="18" charset="0"/>
                            </a:rPr>
                            <m:t>+</m:t>
                          </m:r>
                        </m:sup>
                      </m:sSup>
                    </m:oMath>
                  </m:oMathPara>
                </a14:m>
                <a:endParaRPr lang="en-US" dirty="0"/>
              </a:p>
            </p:txBody>
          </p:sp>
        </mc:Choice>
        <mc:Fallback xmlns="">
          <p:sp>
            <p:nvSpPr>
              <p:cNvPr id="2" name="Title 1">
                <a:extLst>
                  <a:ext uri="{FF2B5EF4-FFF2-40B4-BE49-F238E27FC236}">
                    <a16:creationId xmlns:a16="http://schemas.microsoft.com/office/drawing/2014/main" id="{67F33140-C09C-4701-A255-98AB3CE78C0F}"/>
                  </a:ext>
                </a:extLst>
              </p:cNvPr>
              <p:cNvSpPr>
                <a:spLocks noGrp="1" noRot="1" noChangeAspect="1" noMove="1" noResize="1" noEditPoints="1" noAdjustHandles="1" noChangeArrowheads="1" noChangeShapeType="1" noTextEdit="1"/>
              </p:cNvSpPr>
              <p:nvPr>
                <p:ph type="title"/>
              </p:nvPr>
            </p:nvSpPr>
            <p:spPr>
              <a:blipFill>
                <a:blip r:embed="rId3"/>
                <a:stretch>
                  <a:fillRect/>
                </a:stretch>
              </a:blipFill>
            </p:spPr>
            <p:txBody>
              <a:bodyPr/>
              <a:lstStyle/>
              <a:p>
                <a:r>
                  <a:rPr lang="en-US">
                    <a:noFill/>
                  </a:rPr>
                  <a:t> </a:t>
                </a:r>
              </a:p>
            </p:txBody>
          </p:sp>
        </mc:Fallback>
      </mc:AlternateContent>
      <p:graphicFrame>
        <p:nvGraphicFramePr>
          <p:cNvPr id="4" name="Object 3">
            <a:extLst>
              <a:ext uri="{FF2B5EF4-FFF2-40B4-BE49-F238E27FC236}">
                <a16:creationId xmlns:a16="http://schemas.microsoft.com/office/drawing/2014/main" id="{E42FFA90-5AF8-4815-88F8-FD895FB5F36B}"/>
              </a:ext>
            </a:extLst>
          </p:cNvPr>
          <p:cNvGraphicFramePr>
            <a:graphicFrameLocks noChangeAspect="1"/>
          </p:cNvGraphicFramePr>
          <p:nvPr>
            <p:extLst>
              <p:ext uri="{D42A27DB-BD31-4B8C-83A1-F6EECF244321}">
                <p14:modId xmlns:p14="http://schemas.microsoft.com/office/powerpoint/2010/main" val="771786190"/>
              </p:ext>
            </p:extLst>
          </p:nvPr>
        </p:nvGraphicFramePr>
        <p:xfrm>
          <a:off x="838200" y="1690688"/>
          <a:ext cx="5257800" cy="4802187"/>
        </p:xfrm>
        <a:graphic>
          <a:graphicData uri="http://schemas.openxmlformats.org/presentationml/2006/ole">
            <mc:AlternateContent xmlns:mc="http://schemas.openxmlformats.org/markup-compatibility/2006">
              <mc:Choice xmlns:v="urn:schemas-microsoft-com:vml" Requires="v">
                <p:oleObj spid="_x0000_s12318" name="Acrobat Document" r:id="rId4" imgW="4019530" imgH="2213571" progId="AcroExch.Document.DC">
                  <p:embed/>
                </p:oleObj>
              </mc:Choice>
              <mc:Fallback>
                <p:oleObj name="Acrobat Document" r:id="rId4" imgW="4019530" imgH="2213571" progId="AcroExch.Document.DC">
                  <p:embed/>
                  <p:pic>
                    <p:nvPicPr>
                      <p:cNvPr id="0" name=""/>
                      <p:cNvPicPr/>
                      <p:nvPr/>
                    </p:nvPicPr>
                    <p:blipFill>
                      <a:blip r:embed="rId5"/>
                      <a:stretch>
                        <a:fillRect/>
                      </a:stretch>
                    </p:blipFill>
                    <p:spPr>
                      <a:xfrm>
                        <a:off x="838200" y="1690688"/>
                        <a:ext cx="5257800" cy="4802187"/>
                      </a:xfrm>
                      <a:prstGeom prst="rect">
                        <a:avLst/>
                      </a:prstGeom>
                    </p:spPr>
                  </p:pic>
                </p:oleObj>
              </mc:Fallback>
            </mc:AlternateContent>
          </a:graphicData>
        </a:graphic>
      </p:graphicFrame>
      <p:graphicFrame>
        <p:nvGraphicFramePr>
          <p:cNvPr id="5" name="Object 4">
            <a:extLst>
              <a:ext uri="{FF2B5EF4-FFF2-40B4-BE49-F238E27FC236}">
                <a16:creationId xmlns:a16="http://schemas.microsoft.com/office/drawing/2014/main" id="{2397E084-392F-4757-AF4C-A97C7E7F0A57}"/>
              </a:ext>
            </a:extLst>
          </p:cNvPr>
          <p:cNvGraphicFramePr>
            <a:graphicFrameLocks noChangeAspect="1"/>
          </p:cNvGraphicFramePr>
          <p:nvPr>
            <p:extLst>
              <p:ext uri="{D42A27DB-BD31-4B8C-83A1-F6EECF244321}">
                <p14:modId xmlns:p14="http://schemas.microsoft.com/office/powerpoint/2010/main" val="1820406822"/>
              </p:ext>
            </p:extLst>
          </p:nvPr>
        </p:nvGraphicFramePr>
        <p:xfrm>
          <a:off x="6096001" y="1690688"/>
          <a:ext cx="5257800" cy="4802187"/>
        </p:xfrm>
        <a:graphic>
          <a:graphicData uri="http://schemas.openxmlformats.org/presentationml/2006/ole">
            <mc:AlternateContent xmlns:mc="http://schemas.openxmlformats.org/markup-compatibility/2006">
              <mc:Choice xmlns:v="urn:schemas-microsoft-com:vml" Requires="v">
                <p:oleObj spid="_x0000_s12319" name="Acrobat Document" r:id="rId6" imgW="3920334" imgH="2198260" progId="AcroExch.Document.DC">
                  <p:embed/>
                </p:oleObj>
              </mc:Choice>
              <mc:Fallback>
                <p:oleObj name="Acrobat Document" r:id="rId6" imgW="3920334" imgH="2198260" progId="AcroExch.Document.DC">
                  <p:embed/>
                  <p:pic>
                    <p:nvPicPr>
                      <p:cNvPr id="0" name=""/>
                      <p:cNvPicPr/>
                      <p:nvPr/>
                    </p:nvPicPr>
                    <p:blipFill>
                      <a:blip r:embed="rId7"/>
                      <a:stretch>
                        <a:fillRect/>
                      </a:stretch>
                    </p:blipFill>
                    <p:spPr>
                      <a:xfrm>
                        <a:off x="6096001" y="1690688"/>
                        <a:ext cx="5257800" cy="4802187"/>
                      </a:xfrm>
                      <a:prstGeom prst="rect">
                        <a:avLst/>
                      </a:prstGeom>
                    </p:spPr>
                  </p:pic>
                </p:oleObj>
              </mc:Fallback>
            </mc:AlternateContent>
          </a:graphicData>
        </a:graphic>
      </p:graphicFrame>
    </p:spTree>
    <p:extLst>
      <p:ext uri="{BB962C8B-B14F-4D97-AF65-F5344CB8AC3E}">
        <p14:creationId xmlns:p14="http://schemas.microsoft.com/office/powerpoint/2010/main" val="112780977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A83164BB-3E78-46F2-9501-13A41189B5FE}"/>
                  </a:ext>
                </a:extLst>
              </p:cNvPr>
              <p:cNvSpPr>
                <a:spLocks noGrp="1"/>
              </p:cNvSpPr>
              <p:nvPr>
                <p:ph type="title"/>
              </p:nvPr>
            </p:nvSpPr>
            <p:spPr/>
            <p:txBody>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m:rPr>
                              <m:sty m:val="p"/>
                            </m:rPr>
                            <a:rPr lang="en-US" b="0" i="0" smtClean="0">
                              <a:latin typeface="Cambria Math" panose="02040503050406030204" pitchFamily="18" charset="0"/>
                            </a:rPr>
                            <m:t>Mg</m:t>
                          </m:r>
                        </m:e>
                        <m:sup>
                          <m:r>
                            <a:rPr lang="en-US" b="0" i="1" smtClean="0">
                              <a:latin typeface="Cambria Math" panose="02040503050406030204" pitchFamily="18" charset="0"/>
                            </a:rPr>
                            <m:t>12+</m:t>
                          </m:r>
                        </m:sup>
                      </m:sSup>
                      <m:r>
                        <a:rPr lang="en-US" b="0" i="1" smtClean="0">
                          <a:latin typeface="Cambria Math" panose="02040503050406030204" pitchFamily="18" charset="0"/>
                        </a:rPr>
                        <m:t>+</m:t>
                      </m:r>
                      <m:r>
                        <m:rPr>
                          <m:sty m:val="p"/>
                        </m:rPr>
                        <a:rPr lang="en-US" b="0" i="0" smtClean="0">
                          <a:latin typeface="Cambria Math" panose="02040503050406030204" pitchFamily="18" charset="0"/>
                        </a:rPr>
                        <m:t>H</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m:rPr>
                              <m:sty m:val="p"/>
                            </m:rPr>
                            <a:rPr lang="en-US" b="0" i="0" smtClean="0">
                              <a:latin typeface="Cambria Math" panose="02040503050406030204" pitchFamily="18" charset="0"/>
                            </a:rPr>
                            <m:t>Mg</m:t>
                          </m:r>
                        </m:e>
                        <m:sup>
                          <m:r>
                            <a:rPr lang="en-US" b="0" i="1" smtClean="0">
                              <a:latin typeface="Cambria Math" panose="02040503050406030204" pitchFamily="18" charset="0"/>
                            </a:rPr>
                            <m:t>11+</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m:rPr>
                              <m:sty m:val="p"/>
                            </m:rPr>
                            <a:rPr lang="en-US" b="0" i="0" smtClean="0">
                              <a:latin typeface="Cambria Math" panose="02040503050406030204" pitchFamily="18" charset="0"/>
                            </a:rPr>
                            <m:t>H</m:t>
                          </m:r>
                        </m:e>
                        <m:sup>
                          <m:r>
                            <a:rPr lang="en-US" b="0" i="1" smtClean="0">
                              <a:latin typeface="Cambria Math" panose="02040503050406030204" pitchFamily="18" charset="0"/>
                            </a:rPr>
                            <m:t>+</m:t>
                          </m:r>
                        </m:sup>
                      </m:sSup>
                    </m:oMath>
                  </m:oMathPara>
                </a14:m>
                <a:endParaRPr lang="en-US" dirty="0"/>
              </a:p>
            </p:txBody>
          </p:sp>
        </mc:Choice>
        <mc:Fallback xmlns="">
          <p:sp>
            <p:nvSpPr>
              <p:cNvPr id="2" name="Title 1">
                <a:extLst>
                  <a:ext uri="{FF2B5EF4-FFF2-40B4-BE49-F238E27FC236}">
                    <a16:creationId xmlns:a16="http://schemas.microsoft.com/office/drawing/2014/main" id="{A83164BB-3E78-46F2-9501-13A41189B5FE}"/>
                  </a:ext>
                </a:extLst>
              </p:cNvPr>
              <p:cNvSpPr>
                <a:spLocks noGrp="1" noRot="1" noChangeAspect="1" noMove="1" noResize="1" noEditPoints="1" noAdjustHandles="1" noChangeArrowheads="1" noChangeShapeType="1" noTextEdit="1"/>
              </p:cNvSpPr>
              <p:nvPr>
                <p:ph type="title"/>
              </p:nvPr>
            </p:nvSpPr>
            <p:spPr>
              <a:blipFill>
                <a:blip r:embed="rId3"/>
                <a:stretch>
                  <a:fillRect/>
                </a:stretch>
              </a:blipFill>
            </p:spPr>
            <p:txBody>
              <a:bodyPr/>
              <a:lstStyle/>
              <a:p>
                <a:r>
                  <a:rPr lang="en-US">
                    <a:noFill/>
                  </a:rPr>
                  <a:t> </a:t>
                </a:r>
              </a:p>
            </p:txBody>
          </p:sp>
        </mc:Fallback>
      </mc:AlternateContent>
      <p:graphicFrame>
        <p:nvGraphicFramePr>
          <p:cNvPr id="5" name="Object 4">
            <a:extLst>
              <a:ext uri="{FF2B5EF4-FFF2-40B4-BE49-F238E27FC236}">
                <a16:creationId xmlns:a16="http://schemas.microsoft.com/office/drawing/2014/main" id="{C7CF647C-B6E9-4BF2-8671-0327944BB71F}"/>
              </a:ext>
            </a:extLst>
          </p:cNvPr>
          <p:cNvGraphicFramePr>
            <a:graphicFrameLocks noChangeAspect="1"/>
          </p:cNvGraphicFramePr>
          <p:nvPr>
            <p:extLst>
              <p:ext uri="{D42A27DB-BD31-4B8C-83A1-F6EECF244321}">
                <p14:modId xmlns:p14="http://schemas.microsoft.com/office/powerpoint/2010/main" val="2341561068"/>
              </p:ext>
            </p:extLst>
          </p:nvPr>
        </p:nvGraphicFramePr>
        <p:xfrm>
          <a:off x="1909498" y="1690688"/>
          <a:ext cx="8373004" cy="4800616"/>
        </p:xfrm>
        <a:graphic>
          <a:graphicData uri="http://schemas.openxmlformats.org/presentationml/2006/ole">
            <mc:AlternateContent xmlns:mc="http://schemas.openxmlformats.org/markup-compatibility/2006">
              <mc:Choice xmlns:v="urn:schemas-microsoft-com:vml" Requires="v">
                <p:oleObj spid="_x0000_s13328" name="Acrobat Document" r:id="rId4" imgW="3787052" imgH="2171466" progId="AcroExch.Document.DC">
                  <p:embed/>
                </p:oleObj>
              </mc:Choice>
              <mc:Fallback>
                <p:oleObj name="Acrobat Document" r:id="rId4" imgW="3787052" imgH="2171466" progId="AcroExch.Document.DC">
                  <p:embed/>
                  <p:pic>
                    <p:nvPicPr>
                      <p:cNvPr id="0" name=""/>
                      <p:cNvPicPr/>
                      <p:nvPr/>
                    </p:nvPicPr>
                    <p:blipFill>
                      <a:blip r:embed="rId5"/>
                      <a:stretch>
                        <a:fillRect/>
                      </a:stretch>
                    </p:blipFill>
                    <p:spPr>
                      <a:xfrm>
                        <a:off x="1909498" y="1690688"/>
                        <a:ext cx="8373004" cy="4800616"/>
                      </a:xfrm>
                      <a:prstGeom prst="rect">
                        <a:avLst/>
                      </a:prstGeom>
                    </p:spPr>
                  </p:pic>
                </p:oleObj>
              </mc:Fallback>
            </mc:AlternateContent>
          </a:graphicData>
        </a:graphic>
      </p:graphicFrame>
    </p:spTree>
    <p:extLst>
      <p:ext uri="{BB962C8B-B14F-4D97-AF65-F5344CB8AC3E}">
        <p14:creationId xmlns:p14="http://schemas.microsoft.com/office/powerpoint/2010/main" val="292398677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36133E19-4A10-4474-8D1B-ED2BBB02C855}"/>
                  </a:ext>
                </a:extLst>
              </p:cNvPr>
              <p:cNvSpPr>
                <a:spLocks noGrp="1"/>
              </p:cNvSpPr>
              <p:nvPr>
                <p:ph type="title"/>
              </p:nvPr>
            </p:nvSpPr>
            <p:spPr/>
            <p:txBody>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m:rPr>
                              <m:sty m:val="p"/>
                            </m:rPr>
                            <a:rPr lang="en-US" b="0" i="0" smtClean="0">
                              <a:latin typeface="Cambria Math" panose="02040503050406030204" pitchFamily="18" charset="0"/>
                            </a:rPr>
                            <m:t>Mg</m:t>
                          </m:r>
                        </m:e>
                        <m:sup>
                          <m:r>
                            <a:rPr lang="en-US" b="0" i="1" smtClean="0">
                              <a:latin typeface="Cambria Math" panose="02040503050406030204" pitchFamily="18" charset="0"/>
                            </a:rPr>
                            <m:t>12+</m:t>
                          </m:r>
                        </m:sup>
                      </m:sSup>
                      <m:r>
                        <a:rPr lang="en-US" b="0" i="1" smtClean="0">
                          <a:latin typeface="Cambria Math" panose="02040503050406030204" pitchFamily="18" charset="0"/>
                        </a:rPr>
                        <m:t>+</m:t>
                      </m:r>
                      <m:r>
                        <m:rPr>
                          <m:sty m:val="p"/>
                        </m:rPr>
                        <a:rPr lang="en-US" b="0" i="0" smtClean="0">
                          <a:latin typeface="Cambria Math" panose="02040503050406030204" pitchFamily="18" charset="0"/>
                        </a:rPr>
                        <m:t>He</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m:rPr>
                              <m:sty m:val="p"/>
                            </m:rPr>
                            <a:rPr lang="en-US" b="0" i="0" smtClean="0">
                              <a:latin typeface="Cambria Math" panose="02040503050406030204" pitchFamily="18" charset="0"/>
                            </a:rPr>
                            <m:t>Mg</m:t>
                          </m:r>
                        </m:e>
                        <m:sup>
                          <m:r>
                            <a:rPr lang="en-US" b="0" i="1" smtClean="0">
                              <a:latin typeface="Cambria Math" panose="02040503050406030204" pitchFamily="18" charset="0"/>
                            </a:rPr>
                            <m:t>11+</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m:rPr>
                              <m:sty m:val="p"/>
                            </m:rPr>
                            <a:rPr lang="en-US" b="0" i="0" smtClean="0">
                              <a:latin typeface="Cambria Math" panose="02040503050406030204" pitchFamily="18" charset="0"/>
                            </a:rPr>
                            <m:t>He</m:t>
                          </m:r>
                        </m:e>
                        <m:sup>
                          <m:r>
                            <a:rPr lang="en-US" b="0" i="1" smtClean="0">
                              <a:latin typeface="Cambria Math" panose="02040503050406030204" pitchFamily="18" charset="0"/>
                            </a:rPr>
                            <m:t>+</m:t>
                          </m:r>
                        </m:sup>
                      </m:sSup>
                    </m:oMath>
                  </m:oMathPara>
                </a14:m>
                <a:endParaRPr lang="en-US" dirty="0"/>
              </a:p>
            </p:txBody>
          </p:sp>
        </mc:Choice>
        <mc:Fallback xmlns="">
          <p:sp>
            <p:nvSpPr>
              <p:cNvPr id="2" name="Title 1">
                <a:extLst>
                  <a:ext uri="{FF2B5EF4-FFF2-40B4-BE49-F238E27FC236}">
                    <a16:creationId xmlns:a16="http://schemas.microsoft.com/office/drawing/2014/main" id="{36133E19-4A10-4474-8D1B-ED2BBB02C855}"/>
                  </a:ext>
                </a:extLst>
              </p:cNvPr>
              <p:cNvSpPr>
                <a:spLocks noGrp="1" noRot="1" noChangeAspect="1" noMove="1" noResize="1" noEditPoints="1" noAdjustHandles="1" noChangeArrowheads="1" noChangeShapeType="1" noTextEdit="1"/>
              </p:cNvSpPr>
              <p:nvPr>
                <p:ph type="title"/>
              </p:nvPr>
            </p:nvSpPr>
            <p:spPr>
              <a:blipFill>
                <a:blip r:embed="rId3"/>
                <a:stretch>
                  <a:fillRect/>
                </a:stretch>
              </a:blipFill>
            </p:spPr>
            <p:txBody>
              <a:bodyPr/>
              <a:lstStyle/>
              <a:p>
                <a:r>
                  <a:rPr lang="en-US">
                    <a:noFill/>
                  </a:rPr>
                  <a:t> </a:t>
                </a:r>
              </a:p>
            </p:txBody>
          </p:sp>
        </mc:Fallback>
      </mc:AlternateContent>
      <p:graphicFrame>
        <p:nvGraphicFramePr>
          <p:cNvPr id="4" name="Object 3">
            <a:extLst>
              <a:ext uri="{FF2B5EF4-FFF2-40B4-BE49-F238E27FC236}">
                <a16:creationId xmlns:a16="http://schemas.microsoft.com/office/drawing/2014/main" id="{F00E6C8E-FAB3-4DD7-A1A2-51E3C2F5DF1C}"/>
              </a:ext>
            </a:extLst>
          </p:cNvPr>
          <p:cNvGraphicFramePr>
            <a:graphicFrameLocks noChangeAspect="1"/>
          </p:cNvGraphicFramePr>
          <p:nvPr>
            <p:extLst>
              <p:ext uri="{D42A27DB-BD31-4B8C-83A1-F6EECF244321}">
                <p14:modId xmlns:p14="http://schemas.microsoft.com/office/powerpoint/2010/main" val="3184364447"/>
              </p:ext>
            </p:extLst>
          </p:nvPr>
        </p:nvGraphicFramePr>
        <p:xfrm>
          <a:off x="838200" y="1690688"/>
          <a:ext cx="5257800" cy="4802187"/>
        </p:xfrm>
        <a:graphic>
          <a:graphicData uri="http://schemas.openxmlformats.org/presentationml/2006/ole">
            <mc:AlternateContent xmlns:mc="http://schemas.openxmlformats.org/markup-compatibility/2006">
              <mc:Choice xmlns:v="urn:schemas-microsoft-com:vml" Requires="v">
                <p:oleObj spid="_x0000_s14364" name="Acrobat Document" r:id="rId4" imgW="4019530" imgH="2213571" progId="AcroExch.Document.DC">
                  <p:embed/>
                </p:oleObj>
              </mc:Choice>
              <mc:Fallback>
                <p:oleObj name="Acrobat Document" r:id="rId4" imgW="4019530" imgH="2213571" progId="AcroExch.Document.DC">
                  <p:embed/>
                  <p:pic>
                    <p:nvPicPr>
                      <p:cNvPr id="0" name=""/>
                      <p:cNvPicPr/>
                      <p:nvPr/>
                    </p:nvPicPr>
                    <p:blipFill>
                      <a:blip r:embed="rId5"/>
                      <a:stretch>
                        <a:fillRect/>
                      </a:stretch>
                    </p:blipFill>
                    <p:spPr>
                      <a:xfrm>
                        <a:off x="838200" y="1690688"/>
                        <a:ext cx="5257800" cy="4802187"/>
                      </a:xfrm>
                      <a:prstGeom prst="rect">
                        <a:avLst/>
                      </a:prstGeom>
                    </p:spPr>
                  </p:pic>
                </p:oleObj>
              </mc:Fallback>
            </mc:AlternateContent>
          </a:graphicData>
        </a:graphic>
      </p:graphicFrame>
      <p:graphicFrame>
        <p:nvGraphicFramePr>
          <p:cNvPr id="5" name="Object 4">
            <a:extLst>
              <a:ext uri="{FF2B5EF4-FFF2-40B4-BE49-F238E27FC236}">
                <a16:creationId xmlns:a16="http://schemas.microsoft.com/office/drawing/2014/main" id="{6A3BF49B-6CCE-44B1-A62A-B0C418CE25F2}"/>
              </a:ext>
            </a:extLst>
          </p:cNvPr>
          <p:cNvGraphicFramePr>
            <a:graphicFrameLocks noChangeAspect="1"/>
          </p:cNvGraphicFramePr>
          <p:nvPr>
            <p:extLst>
              <p:ext uri="{D42A27DB-BD31-4B8C-83A1-F6EECF244321}">
                <p14:modId xmlns:p14="http://schemas.microsoft.com/office/powerpoint/2010/main" val="3193148339"/>
              </p:ext>
            </p:extLst>
          </p:nvPr>
        </p:nvGraphicFramePr>
        <p:xfrm>
          <a:off x="6096000" y="1690688"/>
          <a:ext cx="5257800" cy="4802187"/>
        </p:xfrm>
        <a:graphic>
          <a:graphicData uri="http://schemas.openxmlformats.org/presentationml/2006/ole">
            <mc:AlternateContent xmlns:mc="http://schemas.openxmlformats.org/markup-compatibility/2006">
              <mc:Choice xmlns:v="urn:schemas-microsoft-com:vml" Requires="v">
                <p:oleObj spid="_x0000_s14365" name="Acrobat Document" r:id="rId6" imgW="4019530" imgH="2205916" progId="AcroExch.Document.DC">
                  <p:embed/>
                </p:oleObj>
              </mc:Choice>
              <mc:Fallback>
                <p:oleObj name="Acrobat Document" r:id="rId6" imgW="4019530" imgH="2205916" progId="AcroExch.Document.DC">
                  <p:embed/>
                  <p:pic>
                    <p:nvPicPr>
                      <p:cNvPr id="0" name=""/>
                      <p:cNvPicPr/>
                      <p:nvPr/>
                    </p:nvPicPr>
                    <p:blipFill>
                      <a:blip r:embed="rId7"/>
                      <a:stretch>
                        <a:fillRect/>
                      </a:stretch>
                    </p:blipFill>
                    <p:spPr>
                      <a:xfrm>
                        <a:off x="6096000" y="1690688"/>
                        <a:ext cx="5257800" cy="4802187"/>
                      </a:xfrm>
                      <a:prstGeom prst="rect">
                        <a:avLst/>
                      </a:prstGeom>
                    </p:spPr>
                  </p:pic>
                </p:oleObj>
              </mc:Fallback>
            </mc:AlternateContent>
          </a:graphicData>
        </a:graphic>
      </p:graphicFrame>
    </p:spTree>
    <p:extLst>
      <p:ext uri="{BB962C8B-B14F-4D97-AF65-F5344CB8AC3E}">
        <p14:creationId xmlns:p14="http://schemas.microsoft.com/office/powerpoint/2010/main" val="136648107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B876BA21-6E6F-4B88-BAFF-4D91CC4E2B58}"/>
                  </a:ext>
                </a:extLst>
              </p:cNvPr>
              <p:cNvSpPr>
                <a:spLocks noGrp="1"/>
              </p:cNvSpPr>
              <p:nvPr>
                <p:ph type="title"/>
              </p:nvPr>
            </p:nvSpPr>
            <p:spPr/>
            <p:txBody>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m:rPr>
                              <m:sty m:val="p"/>
                            </m:rPr>
                            <a:rPr lang="en-US" b="0" i="0" smtClean="0">
                              <a:latin typeface="Cambria Math" panose="02040503050406030204" pitchFamily="18" charset="0"/>
                            </a:rPr>
                            <m:t>Mg</m:t>
                          </m:r>
                        </m:e>
                        <m:sup>
                          <m:r>
                            <a:rPr lang="en-US" b="0" i="1" smtClean="0">
                              <a:latin typeface="Cambria Math" panose="02040503050406030204" pitchFamily="18" charset="0"/>
                            </a:rPr>
                            <m:t>12+</m:t>
                          </m:r>
                        </m:sup>
                      </m:sSup>
                      <m:r>
                        <a:rPr lang="en-US" b="0" i="1" smtClean="0">
                          <a:latin typeface="Cambria Math" panose="02040503050406030204" pitchFamily="18" charset="0"/>
                        </a:rPr>
                        <m:t>+</m:t>
                      </m:r>
                      <m:r>
                        <m:rPr>
                          <m:sty m:val="p"/>
                        </m:rPr>
                        <a:rPr lang="en-US" b="0" i="0" smtClean="0">
                          <a:latin typeface="Cambria Math" panose="02040503050406030204" pitchFamily="18" charset="0"/>
                        </a:rPr>
                        <m:t>He</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m:rPr>
                              <m:sty m:val="p"/>
                            </m:rPr>
                            <a:rPr lang="en-US" b="0" i="0" smtClean="0">
                              <a:latin typeface="Cambria Math" panose="02040503050406030204" pitchFamily="18" charset="0"/>
                            </a:rPr>
                            <m:t>Mg</m:t>
                          </m:r>
                        </m:e>
                        <m:sup>
                          <m:r>
                            <a:rPr lang="en-US" b="0" i="1" smtClean="0">
                              <a:latin typeface="Cambria Math" panose="02040503050406030204" pitchFamily="18" charset="0"/>
                            </a:rPr>
                            <m:t>11+</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m:rPr>
                              <m:sty m:val="p"/>
                            </m:rPr>
                            <a:rPr lang="en-US" b="0" i="0" smtClean="0">
                              <a:latin typeface="Cambria Math" panose="02040503050406030204" pitchFamily="18" charset="0"/>
                            </a:rPr>
                            <m:t>He</m:t>
                          </m:r>
                        </m:e>
                        <m:sup>
                          <m:r>
                            <a:rPr lang="en-US" b="0" i="1" smtClean="0">
                              <a:latin typeface="Cambria Math" panose="02040503050406030204" pitchFamily="18" charset="0"/>
                            </a:rPr>
                            <m:t>+</m:t>
                          </m:r>
                        </m:sup>
                      </m:sSup>
                    </m:oMath>
                  </m:oMathPara>
                </a14:m>
                <a:endParaRPr lang="en-US" dirty="0"/>
              </a:p>
            </p:txBody>
          </p:sp>
        </mc:Choice>
        <mc:Fallback xmlns="">
          <p:sp>
            <p:nvSpPr>
              <p:cNvPr id="2" name="Title 1">
                <a:extLst>
                  <a:ext uri="{FF2B5EF4-FFF2-40B4-BE49-F238E27FC236}">
                    <a16:creationId xmlns:a16="http://schemas.microsoft.com/office/drawing/2014/main" id="{B876BA21-6E6F-4B88-BAFF-4D91CC4E2B58}"/>
                  </a:ext>
                </a:extLst>
              </p:cNvPr>
              <p:cNvSpPr>
                <a:spLocks noGrp="1" noRot="1" noChangeAspect="1" noMove="1" noResize="1" noEditPoints="1" noAdjustHandles="1" noChangeArrowheads="1" noChangeShapeType="1" noTextEdit="1"/>
              </p:cNvSpPr>
              <p:nvPr>
                <p:ph type="title"/>
              </p:nvPr>
            </p:nvSpPr>
            <p:spPr>
              <a:blipFill>
                <a:blip r:embed="rId3"/>
                <a:stretch>
                  <a:fillRect/>
                </a:stretch>
              </a:blipFill>
            </p:spPr>
            <p:txBody>
              <a:bodyPr/>
              <a:lstStyle/>
              <a:p>
                <a:r>
                  <a:rPr lang="en-US">
                    <a:noFill/>
                  </a:rPr>
                  <a:t> </a:t>
                </a:r>
              </a:p>
            </p:txBody>
          </p:sp>
        </mc:Fallback>
      </mc:AlternateContent>
      <p:graphicFrame>
        <p:nvGraphicFramePr>
          <p:cNvPr id="4" name="Object 3">
            <a:extLst>
              <a:ext uri="{FF2B5EF4-FFF2-40B4-BE49-F238E27FC236}">
                <a16:creationId xmlns:a16="http://schemas.microsoft.com/office/drawing/2014/main" id="{FCD0FBCE-0869-47CB-81D4-485B64851171}"/>
              </a:ext>
            </a:extLst>
          </p:cNvPr>
          <p:cNvGraphicFramePr>
            <a:graphicFrameLocks noChangeAspect="1"/>
          </p:cNvGraphicFramePr>
          <p:nvPr>
            <p:extLst>
              <p:ext uri="{D42A27DB-BD31-4B8C-83A1-F6EECF244321}">
                <p14:modId xmlns:p14="http://schemas.microsoft.com/office/powerpoint/2010/main" val="4294292687"/>
              </p:ext>
            </p:extLst>
          </p:nvPr>
        </p:nvGraphicFramePr>
        <p:xfrm>
          <a:off x="1908128" y="1720321"/>
          <a:ext cx="8375744" cy="4802187"/>
        </p:xfrm>
        <a:graphic>
          <a:graphicData uri="http://schemas.openxmlformats.org/presentationml/2006/ole">
            <mc:AlternateContent xmlns:mc="http://schemas.openxmlformats.org/markup-compatibility/2006">
              <mc:Choice xmlns:v="urn:schemas-microsoft-com:vml" Requires="v">
                <p:oleObj spid="_x0000_s15375" name="Acrobat Document" r:id="rId4" imgW="3787052" imgH="2171466" progId="AcroExch.Document.DC">
                  <p:embed/>
                </p:oleObj>
              </mc:Choice>
              <mc:Fallback>
                <p:oleObj name="Acrobat Document" r:id="rId4" imgW="3787052" imgH="2171466" progId="AcroExch.Document.DC">
                  <p:embed/>
                  <p:pic>
                    <p:nvPicPr>
                      <p:cNvPr id="0" name=""/>
                      <p:cNvPicPr/>
                      <p:nvPr/>
                    </p:nvPicPr>
                    <p:blipFill>
                      <a:blip r:embed="rId5"/>
                      <a:stretch>
                        <a:fillRect/>
                      </a:stretch>
                    </p:blipFill>
                    <p:spPr>
                      <a:xfrm>
                        <a:off x="1908128" y="1720321"/>
                        <a:ext cx="8375744" cy="4802187"/>
                      </a:xfrm>
                      <a:prstGeom prst="rect">
                        <a:avLst/>
                      </a:prstGeom>
                    </p:spPr>
                  </p:pic>
                </p:oleObj>
              </mc:Fallback>
            </mc:AlternateContent>
          </a:graphicData>
        </a:graphic>
      </p:graphicFrame>
    </p:spTree>
    <p:extLst>
      <p:ext uri="{BB962C8B-B14F-4D97-AF65-F5344CB8AC3E}">
        <p14:creationId xmlns:p14="http://schemas.microsoft.com/office/powerpoint/2010/main" val="167625307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126088ED-4D48-4047-BEBD-1DCB9E54BBE8}"/>
                  </a:ext>
                </a:extLst>
              </p:cNvPr>
              <p:cNvSpPr>
                <a:spLocks noGrp="1"/>
              </p:cNvSpPr>
              <p:nvPr>
                <p:ph type="title"/>
              </p:nvPr>
            </p:nvSpPr>
            <p:spPr/>
            <p:txBody>
              <a:bodyPr/>
              <a:lstStyle/>
              <a:p>
                <a14:m>
                  <m:oMath xmlns:m="http://schemas.openxmlformats.org/officeDocument/2006/math">
                    <m:sSup>
                      <m:sSupPr>
                        <m:ctrlPr>
                          <a:rPr lang="en-US" b="0" i="1" smtClean="0">
                            <a:latin typeface="Cambria Math" panose="02040503050406030204" pitchFamily="18" charset="0"/>
                          </a:rPr>
                        </m:ctrlPr>
                      </m:sSupPr>
                      <m:e>
                        <m:r>
                          <m:rPr>
                            <m:sty m:val="p"/>
                          </m:rPr>
                          <a:rPr lang="en-US" b="0" i="0" smtClean="0">
                            <a:latin typeface="Cambria Math" panose="02040503050406030204" pitchFamily="18" charset="0"/>
                          </a:rPr>
                          <m:t>Mg</m:t>
                        </m:r>
                      </m:e>
                      <m:sup>
                        <m:r>
                          <a:rPr lang="en-US" b="0" i="1" smtClean="0">
                            <a:latin typeface="Cambria Math" panose="02040503050406030204" pitchFamily="18" charset="0"/>
                          </a:rPr>
                          <m:t>11+</m:t>
                        </m:r>
                      </m:sup>
                    </m:sSup>
                    <m:r>
                      <a:rPr lang="en-US" b="0" i="1" smtClean="0">
                        <a:latin typeface="Cambria Math" panose="02040503050406030204" pitchFamily="18" charset="0"/>
                      </a:rPr>
                      <m:t>+</m:t>
                    </m:r>
                    <m:r>
                      <m:rPr>
                        <m:sty m:val="p"/>
                      </m:rPr>
                      <a:rPr lang="en-US" b="0" i="0" smtClean="0">
                        <a:latin typeface="Cambria Math" panose="02040503050406030204" pitchFamily="18" charset="0"/>
                      </a:rPr>
                      <m:t>H</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m:rPr>
                            <m:sty m:val="p"/>
                          </m:rPr>
                          <a:rPr lang="en-US" b="0" i="0" smtClean="0">
                            <a:latin typeface="Cambria Math" panose="02040503050406030204" pitchFamily="18" charset="0"/>
                          </a:rPr>
                          <m:t>Mg</m:t>
                        </m:r>
                      </m:e>
                      <m:sup>
                        <m:r>
                          <a:rPr lang="en-US" b="0" i="1" smtClean="0">
                            <a:latin typeface="Cambria Math" panose="02040503050406030204" pitchFamily="18" charset="0"/>
                          </a:rPr>
                          <m:t>10+</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m:rPr>
                            <m:sty m:val="p"/>
                          </m:rPr>
                          <a:rPr lang="en-US" b="0" i="0" smtClean="0">
                            <a:latin typeface="Cambria Math" panose="02040503050406030204" pitchFamily="18" charset="0"/>
                          </a:rPr>
                          <m:t>H</m:t>
                        </m:r>
                      </m:e>
                      <m:sup>
                        <m:r>
                          <a:rPr lang="en-US" b="0" i="1" smtClean="0">
                            <a:latin typeface="Cambria Math" panose="02040503050406030204" pitchFamily="18" charset="0"/>
                          </a:rPr>
                          <m:t>+</m:t>
                        </m:r>
                      </m:sup>
                    </m:sSup>
                  </m:oMath>
                </a14:m>
                <a:r>
                  <a:rPr lang="en-US" dirty="0"/>
                  <a:t> singlets/triplets</a:t>
                </a:r>
              </a:p>
            </p:txBody>
          </p:sp>
        </mc:Choice>
        <mc:Fallback xmlns="">
          <p:sp>
            <p:nvSpPr>
              <p:cNvPr id="2" name="Title 1">
                <a:extLst>
                  <a:ext uri="{FF2B5EF4-FFF2-40B4-BE49-F238E27FC236}">
                    <a16:creationId xmlns:a16="http://schemas.microsoft.com/office/drawing/2014/main" id="{126088ED-4D48-4047-BEBD-1DCB9E54BBE8}"/>
                  </a:ext>
                </a:extLst>
              </p:cNvPr>
              <p:cNvSpPr>
                <a:spLocks noGrp="1" noRot="1" noChangeAspect="1" noMove="1" noResize="1" noEditPoints="1" noAdjustHandles="1" noChangeArrowheads="1" noChangeShapeType="1" noTextEdit="1"/>
              </p:cNvSpPr>
              <p:nvPr>
                <p:ph type="title"/>
              </p:nvPr>
            </p:nvSpPr>
            <p:spPr>
              <a:blipFill>
                <a:blip r:embed="rId3"/>
                <a:stretch>
                  <a:fillRect/>
                </a:stretch>
              </a:blipFill>
            </p:spPr>
            <p:txBody>
              <a:bodyPr/>
              <a:lstStyle/>
              <a:p>
                <a:r>
                  <a:rPr lang="en-US">
                    <a:noFill/>
                  </a:rPr>
                  <a:t> </a:t>
                </a:r>
              </a:p>
            </p:txBody>
          </p:sp>
        </mc:Fallback>
      </mc:AlternateContent>
      <p:graphicFrame>
        <p:nvGraphicFramePr>
          <p:cNvPr id="4" name="Object 3">
            <a:extLst>
              <a:ext uri="{FF2B5EF4-FFF2-40B4-BE49-F238E27FC236}">
                <a16:creationId xmlns:a16="http://schemas.microsoft.com/office/drawing/2014/main" id="{6319A2C7-0862-4E7B-A92F-81E2A6B598EE}"/>
              </a:ext>
            </a:extLst>
          </p:cNvPr>
          <p:cNvGraphicFramePr>
            <a:graphicFrameLocks noChangeAspect="1"/>
          </p:cNvGraphicFramePr>
          <p:nvPr>
            <p:extLst>
              <p:ext uri="{D42A27DB-BD31-4B8C-83A1-F6EECF244321}">
                <p14:modId xmlns:p14="http://schemas.microsoft.com/office/powerpoint/2010/main" val="3072066911"/>
              </p:ext>
            </p:extLst>
          </p:nvPr>
        </p:nvGraphicFramePr>
        <p:xfrm>
          <a:off x="838200" y="1690688"/>
          <a:ext cx="5257800" cy="4802187"/>
        </p:xfrm>
        <a:graphic>
          <a:graphicData uri="http://schemas.openxmlformats.org/presentationml/2006/ole">
            <mc:AlternateContent xmlns:mc="http://schemas.openxmlformats.org/markup-compatibility/2006">
              <mc:Choice xmlns:v="urn:schemas-microsoft-com:vml" Requires="v">
                <p:oleObj spid="_x0000_s16414" name="Acrobat Document" r:id="rId4" imgW="3969741" imgH="2194432" progId="AcroExch.Document.DC">
                  <p:embed/>
                </p:oleObj>
              </mc:Choice>
              <mc:Fallback>
                <p:oleObj name="Acrobat Document" r:id="rId4" imgW="3969741" imgH="2194432" progId="AcroExch.Document.DC">
                  <p:embed/>
                  <p:pic>
                    <p:nvPicPr>
                      <p:cNvPr id="0" name=""/>
                      <p:cNvPicPr/>
                      <p:nvPr/>
                    </p:nvPicPr>
                    <p:blipFill>
                      <a:blip r:embed="rId5"/>
                      <a:stretch>
                        <a:fillRect/>
                      </a:stretch>
                    </p:blipFill>
                    <p:spPr>
                      <a:xfrm>
                        <a:off x="838200" y="1690688"/>
                        <a:ext cx="5257800" cy="4802187"/>
                      </a:xfrm>
                      <a:prstGeom prst="rect">
                        <a:avLst/>
                      </a:prstGeom>
                    </p:spPr>
                  </p:pic>
                </p:oleObj>
              </mc:Fallback>
            </mc:AlternateContent>
          </a:graphicData>
        </a:graphic>
      </p:graphicFrame>
      <p:graphicFrame>
        <p:nvGraphicFramePr>
          <p:cNvPr id="5" name="Object 4">
            <a:extLst>
              <a:ext uri="{FF2B5EF4-FFF2-40B4-BE49-F238E27FC236}">
                <a16:creationId xmlns:a16="http://schemas.microsoft.com/office/drawing/2014/main" id="{F13877B8-706C-455B-9A6E-099EF1CC7614}"/>
              </a:ext>
            </a:extLst>
          </p:cNvPr>
          <p:cNvGraphicFramePr>
            <a:graphicFrameLocks noChangeAspect="1"/>
          </p:cNvGraphicFramePr>
          <p:nvPr>
            <p:extLst>
              <p:ext uri="{D42A27DB-BD31-4B8C-83A1-F6EECF244321}">
                <p14:modId xmlns:p14="http://schemas.microsoft.com/office/powerpoint/2010/main" val="3817952149"/>
              </p:ext>
            </p:extLst>
          </p:nvPr>
        </p:nvGraphicFramePr>
        <p:xfrm>
          <a:off x="6134100" y="1690688"/>
          <a:ext cx="5626100" cy="4802186"/>
        </p:xfrm>
        <a:graphic>
          <a:graphicData uri="http://schemas.openxmlformats.org/presentationml/2006/ole">
            <mc:AlternateContent xmlns:mc="http://schemas.openxmlformats.org/markup-compatibility/2006">
              <mc:Choice xmlns:v="urn:schemas-microsoft-com:vml" Requires="v">
                <p:oleObj spid="_x0000_s16415" name="Acrobat Document" r:id="rId6" imgW="3973571" imgH="2186777" progId="AcroExch.Document.DC">
                  <p:embed/>
                </p:oleObj>
              </mc:Choice>
              <mc:Fallback>
                <p:oleObj name="Acrobat Document" r:id="rId6" imgW="3973571" imgH="2186777" progId="AcroExch.Document.DC">
                  <p:embed/>
                  <p:pic>
                    <p:nvPicPr>
                      <p:cNvPr id="0" name=""/>
                      <p:cNvPicPr/>
                      <p:nvPr/>
                    </p:nvPicPr>
                    <p:blipFill>
                      <a:blip r:embed="rId7"/>
                      <a:stretch>
                        <a:fillRect/>
                      </a:stretch>
                    </p:blipFill>
                    <p:spPr>
                      <a:xfrm>
                        <a:off x="6134100" y="1690688"/>
                        <a:ext cx="5626100" cy="4802186"/>
                      </a:xfrm>
                      <a:prstGeom prst="rect">
                        <a:avLst/>
                      </a:prstGeom>
                    </p:spPr>
                  </p:pic>
                </p:oleObj>
              </mc:Fallback>
            </mc:AlternateContent>
          </a:graphicData>
        </a:graphic>
      </p:graphicFrame>
    </p:spTree>
    <p:extLst>
      <p:ext uri="{BB962C8B-B14F-4D97-AF65-F5344CB8AC3E}">
        <p14:creationId xmlns:p14="http://schemas.microsoft.com/office/powerpoint/2010/main" val="7348473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CF687666-6CCF-4659-B6AD-132BA3FFB426}"/>
                  </a:ext>
                </a:extLst>
              </p:cNvPr>
              <p:cNvSpPr>
                <a:spLocks noGrp="1"/>
              </p:cNvSpPr>
              <p:nvPr>
                <p:ph idx="1"/>
              </p:nvPr>
            </p:nvSpPr>
            <p:spPr>
              <a:xfrm>
                <a:off x="838200" y="2209800"/>
                <a:ext cx="10515600" cy="3967163"/>
              </a:xfrm>
            </p:spPr>
            <p:txBody>
              <a:bodyPr/>
              <a:lstStyle/>
              <a:p>
                <a:pPr marL="0" indent="0">
                  <a:buNone/>
                </a:pPr>
                <a14:m>
                  <m:oMathPara xmlns:m="http://schemas.openxmlformats.org/officeDocument/2006/math">
                    <m:oMathParaPr>
                      <m:jc m:val="centerGroup"/>
                    </m:oMathParaPr>
                    <m:oMath xmlns:m="http://schemas.openxmlformats.org/officeDocument/2006/math">
                      <m:sSup>
                        <m:sSupPr>
                          <m:ctrlPr>
                            <a:rPr lang="en-US" b="0" i="1" dirty="0" smtClean="0">
                              <a:latin typeface="Cambria Math" panose="02040503050406030204" pitchFamily="18" charset="0"/>
                            </a:rPr>
                          </m:ctrlPr>
                        </m:sSupPr>
                        <m:e>
                          <m:r>
                            <m:rPr>
                              <m:sty m:val="p"/>
                            </m:rPr>
                            <a:rPr lang="en-US" i="0" dirty="0" smtClean="0">
                              <a:latin typeface="Cambria Math" panose="02040503050406030204" pitchFamily="18" charset="0"/>
                            </a:rPr>
                            <m:t>Ne</m:t>
                          </m:r>
                        </m:e>
                        <m:sup>
                          <m:r>
                            <a:rPr lang="en-US" b="0" i="1" dirty="0" smtClean="0">
                              <a:latin typeface="Cambria Math" panose="02040503050406030204" pitchFamily="18" charset="0"/>
                            </a:rPr>
                            <m:t>10+</m:t>
                          </m:r>
                        </m:sup>
                      </m:sSup>
                      <m:r>
                        <a:rPr lang="en-US" b="0" i="1" dirty="0" smtClean="0">
                          <a:latin typeface="Cambria Math" panose="02040503050406030204" pitchFamily="18" charset="0"/>
                        </a:rPr>
                        <m:t>+</m:t>
                      </m:r>
                      <m:r>
                        <m:rPr>
                          <m:sty m:val="p"/>
                        </m:rPr>
                        <a:rPr lang="en-US" b="0" i="0" dirty="0" smtClean="0">
                          <a:latin typeface="Cambria Math" panose="02040503050406030204" pitchFamily="18" charset="0"/>
                        </a:rPr>
                        <m:t>H</m:t>
                      </m:r>
                      <m:r>
                        <a:rPr lang="en-US" b="0" i="1" dirty="0" smtClean="0">
                          <a:latin typeface="Cambria Math" panose="02040503050406030204" pitchFamily="18" charset="0"/>
                        </a:rPr>
                        <m:t>→</m:t>
                      </m:r>
                      <m:sSup>
                        <m:sSupPr>
                          <m:ctrlPr>
                            <a:rPr lang="en-US" b="0" i="1" dirty="0" smtClean="0">
                              <a:latin typeface="Cambria Math" panose="02040503050406030204" pitchFamily="18" charset="0"/>
                            </a:rPr>
                          </m:ctrlPr>
                        </m:sSupPr>
                        <m:e>
                          <m:r>
                            <m:rPr>
                              <m:sty m:val="p"/>
                            </m:rPr>
                            <a:rPr lang="en-US" i="0" dirty="0" smtClean="0">
                              <a:latin typeface="Cambria Math" panose="02040503050406030204" pitchFamily="18" charset="0"/>
                            </a:rPr>
                            <m:t>Ne</m:t>
                          </m:r>
                        </m:e>
                        <m:sup>
                          <m:r>
                            <a:rPr lang="en-US" b="0" i="1" dirty="0" smtClean="0">
                              <a:latin typeface="Cambria Math" panose="02040503050406030204" pitchFamily="18" charset="0"/>
                            </a:rPr>
                            <m:t>9+</m:t>
                          </m:r>
                        </m:sup>
                      </m:sSup>
                      <m:r>
                        <a:rPr lang="en-US" b="0" i="1" dirty="0" smtClean="0">
                          <a:latin typeface="Cambria Math" panose="02040503050406030204" pitchFamily="18" charset="0"/>
                        </a:rPr>
                        <m:t>+</m:t>
                      </m:r>
                      <m:sSup>
                        <m:sSupPr>
                          <m:ctrlPr>
                            <a:rPr lang="en-US" b="0" i="1" dirty="0" smtClean="0">
                              <a:latin typeface="Cambria Math" panose="02040503050406030204" pitchFamily="18" charset="0"/>
                            </a:rPr>
                          </m:ctrlPr>
                        </m:sSupPr>
                        <m:e>
                          <m:r>
                            <m:rPr>
                              <m:sty m:val="p"/>
                            </m:rPr>
                            <a:rPr lang="en-US" i="0" dirty="0">
                              <a:latin typeface="Cambria Math" panose="02040503050406030204" pitchFamily="18" charset="0"/>
                            </a:rPr>
                            <m:t>H</m:t>
                          </m:r>
                        </m:e>
                        <m:sup>
                          <m:r>
                            <a:rPr lang="en-US" b="0" i="1" dirty="0" smtClean="0">
                              <a:latin typeface="Cambria Math" panose="02040503050406030204" pitchFamily="18" charset="0"/>
                            </a:rPr>
                            <m:t>+</m:t>
                          </m:r>
                        </m:sup>
                      </m:sSup>
                    </m:oMath>
                  </m:oMathPara>
                </a14:m>
                <a:endParaRPr lang="en-US" dirty="0"/>
              </a:p>
              <a:p>
                <a:pPr marL="0" indent="0">
                  <a:buNone/>
                </a:pPr>
                <a14:m>
                  <m:oMathPara xmlns:m="http://schemas.openxmlformats.org/officeDocument/2006/math">
                    <m:oMathParaPr>
                      <m:jc m:val="centerGroup"/>
                    </m:oMathParaPr>
                    <m:oMath xmlns:m="http://schemas.openxmlformats.org/officeDocument/2006/math">
                      <m:sSup>
                        <m:sSupPr>
                          <m:ctrlPr>
                            <a:rPr lang="en-US" b="0" i="1" dirty="0" smtClean="0">
                              <a:latin typeface="Cambria Math" panose="02040503050406030204" pitchFamily="18" charset="0"/>
                            </a:rPr>
                          </m:ctrlPr>
                        </m:sSupPr>
                        <m:e>
                          <m:r>
                            <m:rPr>
                              <m:sty m:val="p"/>
                            </m:rPr>
                            <a:rPr lang="en-US" i="0" dirty="0" smtClean="0">
                              <a:latin typeface="Cambria Math" panose="02040503050406030204" pitchFamily="18" charset="0"/>
                            </a:rPr>
                            <m:t>Ne</m:t>
                          </m:r>
                        </m:e>
                        <m:sup>
                          <m:r>
                            <a:rPr lang="en-US" b="0" i="1" dirty="0" smtClean="0">
                              <a:latin typeface="Cambria Math" panose="02040503050406030204" pitchFamily="18" charset="0"/>
                            </a:rPr>
                            <m:t>9+</m:t>
                          </m:r>
                        </m:sup>
                      </m:sSup>
                      <m:r>
                        <a:rPr lang="en-US" b="0" i="1" dirty="0" smtClean="0">
                          <a:latin typeface="Cambria Math" panose="02040503050406030204" pitchFamily="18" charset="0"/>
                        </a:rPr>
                        <m:t>+</m:t>
                      </m:r>
                      <m:r>
                        <m:rPr>
                          <m:sty m:val="p"/>
                        </m:rPr>
                        <a:rPr lang="en-US" b="0" i="0" dirty="0" smtClean="0">
                          <a:latin typeface="Cambria Math" panose="02040503050406030204" pitchFamily="18" charset="0"/>
                        </a:rPr>
                        <m:t>H</m:t>
                      </m:r>
                      <m:r>
                        <a:rPr lang="en-US" b="0" i="1" dirty="0" smtClean="0">
                          <a:latin typeface="Cambria Math" panose="02040503050406030204" pitchFamily="18" charset="0"/>
                        </a:rPr>
                        <m:t>→</m:t>
                      </m:r>
                      <m:sSup>
                        <m:sSupPr>
                          <m:ctrlPr>
                            <a:rPr lang="en-US" b="0" i="1" dirty="0" smtClean="0">
                              <a:latin typeface="Cambria Math" panose="02040503050406030204" pitchFamily="18" charset="0"/>
                            </a:rPr>
                          </m:ctrlPr>
                        </m:sSupPr>
                        <m:e>
                          <m:r>
                            <m:rPr>
                              <m:sty m:val="p"/>
                            </m:rPr>
                            <a:rPr lang="en-US" i="0" dirty="0" smtClean="0">
                              <a:latin typeface="Cambria Math" panose="02040503050406030204" pitchFamily="18" charset="0"/>
                            </a:rPr>
                            <m:t>Ne</m:t>
                          </m:r>
                        </m:e>
                        <m:sup>
                          <m:r>
                            <a:rPr lang="en-US" b="0" i="1" dirty="0" smtClean="0">
                              <a:latin typeface="Cambria Math" panose="02040503050406030204" pitchFamily="18" charset="0"/>
                            </a:rPr>
                            <m:t>8+</m:t>
                          </m:r>
                        </m:sup>
                      </m:sSup>
                      <m:r>
                        <a:rPr lang="en-US" b="0" i="1" dirty="0" smtClean="0">
                          <a:latin typeface="Cambria Math" panose="02040503050406030204" pitchFamily="18" charset="0"/>
                        </a:rPr>
                        <m:t>+</m:t>
                      </m:r>
                      <m:sSup>
                        <m:sSupPr>
                          <m:ctrlPr>
                            <a:rPr lang="en-US" b="0" i="1" dirty="0" smtClean="0">
                              <a:latin typeface="Cambria Math" panose="02040503050406030204" pitchFamily="18" charset="0"/>
                            </a:rPr>
                          </m:ctrlPr>
                        </m:sSupPr>
                        <m:e>
                          <m:r>
                            <m:rPr>
                              <m:sty m:val="p"/>
                            </m:rPr>
                            <a:rPr lang="en-US" i="0" dirty="0">
                              <a:latin typeface="Cambria Math" panose="02040503050406030204" pitchFamily="18" charset="0"/>
                            </a:rPr>
                            <m:t>H</m:t>
                          </m:r>
                        </m:e>
                        <m:sup>
                          <m:r>
                            <a:rPr lang="en-US" b="0" i="1" dirty="0" smtClean="0">
                              <a:latin typeface="Cambria Math" panose="02040503050406030204" pitchFamily="18" charset="0"/>
                            </a:rPr>
                            <m:t>+</m:t>
                          </m:r>
                        </m:sup>
                      </m:sSup>
                    </m:oMath>
                  </m:oMathPara>
                </a14:m>
                <a:endParaRPr lang="en-US" dirty="0"/>
              </a:p>
              <a:p>
                <a:pPr marL="0" indent="0">
                  <a:buNone/>
                </a:pPr>
                <a14:m>
                  <m:oMathPara xmlns:m="http://schemas.openxmlformats.org/officeDocument/2006/math">
                    <m:oMathParaPr>
                      <m:jc m:val="centerGroup"/>
                    </m:oMathParaPr>
                    <m:oMath xmlns:m="http://schemas.openxmlformats.org/officeDocument/2006/math">
                      <m:sSup>
                        <m:sSupPr>
                          <m:ctrlPr>
                            <a:rPr lang="en-US" b="0" i="1" dirty="0" smtClean="0">
                              <a:latin typeface="Cambria Math" panose="02040503050406030204" pitchFamily="18" charset="0"/>
                            </a:rPr>
                          </m:ctrlPr>
                        </m:sSupPr>
                        <m:e>
                          <m:r>
                            <m:rPr>
                              <m:sty m:val="p"/>
                            </m:rPr>
                            <a:rPr lang="en-US" i="0" dirty="0" smtClean="0">
                              <a:latin typeface="Cambria Math" panose="02040503050406030204" pitchFamily="18" charset="0"/>
                            </a:rPr>
                            <m:t>Ne</m:t>
                          </m:r>
                        </m:e>
                        <m:sup>
                          <m:r>
                            <a:rPr lang="en-US" b="0" i="1" dirty="0" smtClean="0">
                              <a:latin typeface="Cambria Math" panose="02040503050406030204" pitchFamily="18" charset="0"/>
                            </a:rPr>
                            <m:t>8+</m:t>
                          </m:r>
                        </m:sup>
                      </m:sSup>
                      <m:r>
                        <a:rPr lang="en-US" b="0" i="1" dirty="0" smtClean="0">
                          <a:latin typeface="Cambria Math" panose="02040503050406030204" pitchFamily="18" charset="0"/>
                        </a:rPr>
                        <m:t>+</m:t>
                      </m:r>
                      <m:r>
                        <m:rPr>
                          <m:sty m:val="p"/>
                        </m:rPr>
                        <a:rPr lang="en-US" b="0" i="0" dirty="0" smtClean="0">
                          <a:latin typeface="Cambria Math" panose="02040503050406030204" pitchFamily="18" charset="0"/>
                        </a:rPr>
                        <m:t>H</m:t>
                      </m:r>
                      <m:r>
                        <a:rPr lang="en-US" b="0" i="1" dirty="0" smtClean="0">
                          <a:latin typeface="Cambria Math" panose="02040503050406030204" pitchFamily="18" charset="0"/>
                        </a:rPr>
                        <m:t>→</m:t>
                      </m:r>
                      <m:sSup>
                        <m:sSupPr>
                          <m:ctrlPr>
                            <a:rPr lang="en-US" b="0" i="1" dirty="0" smtClean="0">
                              <a:latin typeface="Cambria Math" panose="02040503050406030204" pitchFamily="18" charset="0"/>
                            </a:rPr>
                          </m:ctrlPr>
                        </m:sSupPr>
                        <m:e>
                          <m:r>
                            <m:rPr>
                              <m:sty m:val="p"/>
                            </m:rPr>
                            <a:rPr lang="en-US" i="0" dirty="0" smtClean="0">
                              <a:latin typeface="Cambria Math" panose="02040503050406030204" pitchFamily="18" charset="0"/>
                            </a:rPr>
                            <m:t>Ne</m:t>
                          </m:r>
                        </m:e>
                        <m:sup>
                          <m:r>
                            <a:rPr lang="en-US" b="0" i="1" dirty="0" smtClean="0">
                              <a:latin typeface="Cambria Math" panose="02040503050406030204" pitchFamily="18" charset="0"/>
                            </a:rPr>
                            <m:t>7+</m:t>
                          </m:r>
                        </m:sup>
                      </m:sSup>
                      <m:r>
                        <a:rPr lang="en-US" b="0" i="1" dirty="0" smtClean="0">
                          <a:latin typeface="Cambria Math" panose="02040503050406030204" pitchFamily="18" charset="0"/>
                        </a:rPr>
                        <m:t>+</m:t>
                      </m:r>
                      <m:sSup>
                        <m:sSupPr>
                          <m:ctrlPr>
                            <a:rPr lang="en-US" b="0" i="1" dirty="0" smtClean="0">
                              <a:latin typeface="Cambria Math" panose="02040503050406030204" pitchFamily="18" charset="0"/>
                            </a:rPr>
                          </m:ctrlPr>
                        </m:sSupPr>
                        <m:e>
                          <m:r>
                            <m:rPr>
                              <m:sty m:val="p"/>
                            </m:rPr>
                            <a:rPr lang="en-US" i="0" dirty="0">
                              <a:latin typeface="Cambria Math" panose="02040503050406030204" pitchFamily="18" charset="0"/>
                            </a:rPr>
                            <m:t>H</m:t>
                          </m:r>
                        </m:e>
                        <m:sup>
                          <m:r>
                            <a:rPr lang="en-US" b="0" i="1" dirty="0" smtClean="0">
                              <a:latin typeface="Cambria Math" panose="02040503050406030204" pitchFamily="18" charset="0"/>
                            </a:rPr>
                            <m:t>+</m:t>
                          </m:r>
                        </m:sup>
                      </m:sSup>
                    </m:oMath>
                  </m:oMathPara>
                </a14:m>
                <a:endParaRPr lang="en-US" dirty="0"/>
              </a:p>
              <a:p>
                <a:pPr marL="0" indent="0">
                  <a:buNone/>
                </a:pPr>
                <a14:m>
                  <m:oMathPara xmlns:m="http://schemas.openxmlformats.org/officeDocument/2006/math">
                    <m:oMathParaPr>
                      <m:jc m:val="centerGroup"/>
                    </m:oMathParaPr>
                    <m:oMath xmlns:m="http://schemas.openxmlformats.org/officeDocument/2006/math">
                      <m:sSup>
                        <m:sSupPr>
                          <m:ctrlPr>
                            <a:rPr lang="en-US" b="0" i="1" dirty="0" smtClean="0">
                              <a:latin typeface="Cambria Math" panose="02040503050406030204" pitchFamily="18" charset="0"/>
                            </a:rPr>
                          </m:ctrlPr>
                        </m:sSupPr>
                        <m:e>
                          <m:r>
                            <m:rPr>
                              <m:sty m:val="p"/>
                            </m:rPr>
                            <a:rPr lang="en-US" i="0" dirty="0" smtClean="0">
                              <a:latin typeface="Cambria Math" panose="02040503050406030204" pitchFamily="18" charset="0"/>
                            </a:rPr>
                            <m:t>Ne</m:t>
                          </m:r>
                        </m:e>
                        <m:sup>
                          <m:r>
                            <a:rPr lang="en-US" b="0" i="1" dirty="0" smtClean="0">
                              <a:latin typeface="Cambria Math" panose="02040503050406030204" pitchFamily="18" charset="0"/>
                            </a:rPr>
                            <m:t>10+</m:t>
                          </m:r>
                        </m:sup>
                      </m:sSup>
                      <m:r>
                        <a:rPr lang="en-US" b="0" i="1" dirty="0" smtClean="0">
                          <a:latin typeface="Cambria Math" panose="02040503050406030204" pitchFamily="18" charset="0"/>
                        </a:rPr>
                        <m:t>+</m:t>
                      </m:r>
                      <m:r>
                        <m:rPr>
                          <m:sty m:val="p"/>
                        </m:rPr>
                        <a:rPr lang="en-US" b="0" i="0" dirty="0" smtClean="0">
                          <a:latin typeface="Cambria Math" panose="02040503050406030204" pitchFamily="18" charset="0"/>
                        </a:rPr>
                        <m:t>He</m:t>
                      </m:r>
                      <m:r>
                        <a:rPr lang="en-US" b="0" i="1" dirty="0" smtClean="0">
                          <a:latin typeface="Cambria Math" panose="02040503050406030204" pitchFamily="18" charset="0"/>
                        </a:rPr>
                        <m:t>→</m:t>
                      </m:r>
                      <m:sSup>
                        <m:sSupPr>
                          <m:ctrlPr>
                            <a:rPr lang="en-US" b="0" i="1" dirty="0" smtClean="0">
                              <a:latin typeface="Cambria Math" panose="02040503050406030204" pitchFamily="18" charset="0"/>
                            </a:rPr>
                          </m:ctrlPr>
                        </m:sSupPr>
                        <m:e>
                          <m:r>
                            <m:rPr>
                              <m:sty m:val="p"/>
                            </m:rPr>
                            <a:rPr lang="en-US" i="0" dirty="0" smtClean="0">
                              <a:latin typeface="Cambria Math" panose="02040503050406030204" pitchFamily="18" charset="0"/>
                            </a:rPr>
                            <m:t>Ne</m:t>
                          </m:r>
                        </m:e>
                        <m:sup>
                          <m:r>
                            <a:rPr lang="en-US" b="0" i="1" dirty="0" smtClean="0">
                              <a:latin typeface="Cambria Math" panose="02040503050406030204" pitchFamily="18" charset="0"/>
                            </a:rPr>
                            <m:t>9+</m:t>
                          </m:r>
                        </m:sup>
                      </m:sSup>
                      <m:r>
                        <a:rPr lang="en-US" b="0" i="1" dirty="0" smtClean="0">
                          <a:latin typeface="Cambria Math" panose="02040503050406030204" pitchFamily="18" charset="0"/>
                        </a:rPr>
                        <m:t>+</m:t>
                      </m:r>
                      <m:sSup>
                        <m:sSupPr>
                          <m:ctrlPr>
                            <a:rPr lang="en-US" b="0" i="1" dirty="0" smtClean="0">
                              <a:latin typeface="Cambria Math" panose="02040503050406030204" pitchFamily="18" charset="0"/>
                            </a:rPr>
                          </m:ctrlPr>
                        </m:sSupPr>
                        <m:e>
                          <m:r>
                            <m:rPr>
                              <m:sty m:val="p"/>
                            </m:rPr>
                            <a:rPr lang="en-US" i="0" dirty="0">
                              <a:latin typeface="Cambria Math" panose="02040503050406030204" pitchFamily="18" charset="0"/>
                            </a:rPr>
                            <m:t>H</m:t>
                          </m:r>
                          <m:r>
                            <m:rPr>
                              <m:sty m:val="p"/>
                            </m:rPr>
                            <a:rPr lang="en-US" b="0" i="0" dirty="0" smtClean="0">
                              <a:latin typeface="Cambria Math" panose="02040503050406030204" pitchFamily="18" charset="0"/>
                            </a:rPr>
                            <m:t>e</m:t>
                          </m:r>
                        </m:e>
                        <m:sup>
                          <m:r>
                            <a:rPr lang="en-US" b="0" i="1" dirty="0" smtClean="0">
                              <a:latin typeface="Cambria Math" panose="02040503050406030204" pitchFamily="18" charset="0"/>
                            </a:rPr>
                            <m:t>+</m:t>
                          </m:r>
                        </m:sup>
                      </m:sSup>
                    </m:oMath>
                  </m:oMathPara>
                </a14:m>
                <a:endParaRPr lang="en-US" dirty="0"/>
              </a:p>
              <a:p>
                <a:pPr marL="0" indent="0">
                  <a:buNone/>
                </a:pPr>
                <a14:m>
                  <m:oMathPara xmlns:m="http://schemas.openxmlformats.org/officeDocument/2006/math">
                    <m:oMathParaPr>
                      <m:jc m:val="centerGroup"/>
                    </m:oMathParaPr>
                    <m:oMath xmlns:m="http://schemas.openxmlformats.org/officeDocument/2006/math">
                      <m:sSup>
                        <m:sSupPr>
                          <m:ctrlPr>
                            <a:rPr lang="en-US" b="0" i="1" dirty="0" smtClean="0">
                              <a:latin typeface="Cambria Math" panose="02040503050406030204" pitchFamily="18" charset="0"/>
                            </a:rPr>
                          </m:ctrlPr>
                        </m:sSupPr>
                        <m:e>
                          <m:r>
                            <m:rPr>
                              <m:sty m:val="p"/>
                            </m:rPr>
                            <a:rPr lang="en-US" i="0" dirty="0" smtClean="0">
                              <a:latin typeface="Cambria Math" panose="02040503050406030204" pitchFamily="18" charset="0"/>
                            </a:rPr>
                            <m:t>Ne</m:t>
                          </m:r>
                        </m:e>
                        <m:sup>
                          <m:r>
                            <a:rPr lang="en-US" b="0" i="1" dirty="0" smtClean="0">
                              <a:latin typeface="Cambria Math" panose="02040503050406030204" pitchFamily="18" charset="0"/>
                            </a:rPr>
                            <m:t>9+</m:t>
                          </m:r>
                        </m:sup>
                      </m:sSup>
                      <m:r>
                        <a:rPr lang="en-US" b="0" i="1" dirty="0" smtClean="0">
                          <a:latin typeface="Cambria Math" panose="02040503050406030204" pitchFamily="18" charset="0"/>
                        </a:rPr>
                        <m:t>+</m:t>
                      </m:r>
                      <m:r>
                        <m:rPr>
                          <m:sty m:val="p"/>
                        </m:rPr>
                        <a:rPr lang="en-US" b="0" i="0" dirty="0" smtClean="0">
                          <a:latin typeface="Cambria Math" panose="02040503050406030204" pitchFamily="18" charset="0"/>
                        </a:rPr>
                        <m:t>He</m:t>
                      </m:r>
                      <m:r>
                        <a:rPr lang="en-US" b="0" i="1" dirty="0" smtClean="0">
                          <a:latin typeface="Cambria Math" panose="02040503050406030204" pitchFamily="18" charset="0"/>
                        </a:rPr>
                        <m:t>→</m:t>
                      </m:r>
                      <m:sSup>
                        <m:sSupPr>
                          <m:ctrlPr>
                            <a:rPr lang="en-US" b="0" i="1" dirty="0" smtClean="0">
                              <a:latin typeface="Cambria Math" panose="02040503050406030204" pitchFamily="18" charset="0"/>
                            </a:rPr>
                          </m:ctrlPr>
                        </m:sSupPr>
                        <m:e>
                          <m:r>
                            <m:rPr>
                              <m:sty m:val="p"/>
                            </m:rPr>
                            <a:rPr lang="en-US" i="0" dirty="0" smtClean="0">
                              <a:latin typeface="Cambria Math" panose="02040503050406030204" pitchFamily="18" charset="0"/>
                            </a:rPr>
                            <m:t>Ne</m:t>
                          </m:r>
                        </m:e>
                        <m:sup>
                          <m:r>
                            <a:rPr lang="en-US" b="0" i="1" dirty="0" smtClean="0">
                              <a:latin typeface="Cambria Math" panose="02040503050406030204" pitchFamily="18" charset="0"/>
                            </a:rPr>
                            <m:t>8+</m:t>
                          </m:r>
                        </m:sup>
                      </m:sSup>
                      <m:r>
                        <a:rPr lang="en-US" b="0" i="1" dirty="0" smtClean="0">
                          <a:latin typeface="Cambria Math" panose="02040503050406030204" pitchFamily="18" charset="0"/>
                        </a:rPr>
                        <m:t>+</m:t>
                      </m:r>
                      <m:sSup>
                        <m:sSupPr>
                          <m:ctrlPr>
                            <a:rPr lang="en-US" b="0" i="1" dirty="0" smtClean="0">
                              <a:latin typeface="Cambria Math" panose="02040503050406030204" pitchFamily="18" charset="0"/>
                            </a:rPr>
                          </m:ctrlPr>
                        </m:sSupPr>
                        <m:e>
                          <m:r>
                            <m:rPr>
                              <m:sty m:val="p"/>
                            </m:rPr>
                            <a:rPr lang="en-US" i="0" dirty="0">
                              <a:latin typeface="Cambria Math" panose="02040503050406030204" pitchFamily="18" charset="0"/>
                            </a:rPr>
                            <m:t>H</m:t>
                          </m:r>
                          <m:r>
                            <m:rPr>
                              <m:sty m:val="p"/>
                            </m:rPr>
                            <a:rPr lang="en-US" b="0" i="0" dirty="0" smtClean="0">
                              <a:latin typeface="Cambria Math" panose="02040503050406030204" pitchFamily="18" charset="0"/>
                            </a:rPr>
                            <m:t>e</m:t>
                          </m:r>
                        </m:e>
                        <m:sup>
                          <m:r>
                            <a:rPr lang="en-US" b="0" i="1" dirty="0" smtClean="0">
                              <a:latin typeface="Cambria Math" panose="02040503050406030204" pitchFamily="18" charset="0"/>
                            </a:rPr>
                            <m:t>+</m:t>
                          </m:r>
                        </m:sup>
                      </m:sSup>
                    </m:oMath>
                  </m:oMathPara>
                </a14:m>
                <a:endParaRPr lang="en-US" dirty="0"/>
              </a:p>
              <a:p>
                <a:pPr marL="0" indent="0">
                  <a:buNone/>
                </a:pPr>
                <a14:m>
                  <m:oMathPara xmlns:m="http://schemas.openxmlformats.org/officeDocument/2006/math">
                    <m:oMathParaPr>
                      <m:jc m:val="centerGroup"/>
                    </m:oMathParaPr>
                    <m:oMath xmlns:m="http://schemas.openxmlformats.org/officeDocument/2006/math">
                      <m:sSup>
                        <m:sSupPr>
                          <m:ctrlPr>
                            <a:rPr lang="en-US" b="0" i="1" dirty="0" smtClean="0">
                              <a:latin typeface="Cambria Math" panose="02040503050406030204" pitchFamily="18" charset="0"/>
                            </a:rPr>
                          </m:ctrlPr>
                        </m:sSupPr>
                        <m:e>
                          <m:r>
                            <m:rPr>
                              <m:sty m:val="p"/>
                            </m:rPr>
                            <a:rPr lang="en-US" i="0" dirty="0" smtClean="0">
                              <a:latin typeface="Cambria Math" panose="02040503050406030204" pitchFamily="18" charset="0"/>
                            </a:rPr>
                            <m:t>Ne</m:t>
                          </m:r>
                        </m:e>
                        <m:sup>
                          <m:r>
                            <a:rPr lang="en-US" b="0" i="1" dirty="0" smtClean="0">
                              <a:latin typeface="Cambria Math" panose="02040503050406030204" pitchFamily="18" charset="0"/>
                            </a:rPr>
                            <m:t>8+</m:t>
                          </m:r>
                        </m:sup>
                      </m:sSup>
                      <m:r>
                        <a:rPr lang="en-US" b="0" i="1" dirty="0" smtClean="0">
                          <a:latin typeface="Cambria Math" panose="02040503050406030204" pitchFamily="18" charset="0"/>
                        </a:rPr>
                        <m:t>+</m:t>
                      </m:r>
                      <m:r>
                        <m:rPr>
                          <m:sty m:val="p"/>
                        </m:rPr>
                        <a:rPr lang="en-US" b="0" i="0" dirty="0" smtClean="0">
                          <a:latin typeface="Cambria Math" panose="02040503050406030204" pitchFamily="18" charset="0"/>
                        </a:rPr>
                        <m:t>He</m:t>
                      </m:r>
                      <m:r>
                        <a:rPr lang="en-US" b="0" i="1" dirty="0" smtClean="0">
                          <a:latin typeface="Cambria Math" panose="02040503050406030204" pitchFamily="18" charset="0"/>
                        </a:rPr>
                        <m:t>→</m:t>
                      </m:r>
                      <m:sSup>
                        <m:sSupPr>
                          <m:ctrlPr>
                            <a:rPr lang="en-US" b="0" i="1" dirty="0" smtClean="0">
                              <a:latin typeface="Cambria Math" panose="02040503050406030204" pitchFamily="18" charset="0"/>
                            </a:rPr>
                          </m:ctrlPr>
                        </m:sSupPr>
                        <m:e>
                          <m:r>
                            <m:rPr>
                              <m:sty m:val="p"/>
                            </m:rPr>
                            <a:rPr lang="en-US" i="0" dirty="0" smtClean="0">
                              <a:latin typeface="Cambria Math" panose="02040503050406030204" pitchFamily="18" charset="0"/>
                            </a:rPr>
                            <m:t>Ne</m:t>
                          </m:r>
                        </m:e>
                        <m:sup>
                          <m:r>
                            <a:rPr lang="en-US" b="0" i="1" dirty="0" smtClean="0">
                              <a:latin typeface="Cambria Math" panose="02040503050406030204" pitchFamily="18" charset="0"/>
                            </a:rPr>
                            <m:t>7+</m:t>
                          </m:r>
                        </m:sup>
                      </m:sSup>
                      <m:r>
                        <a:rPr lang="en-US" b="0" i="1" dirty="0" smtClean="0">
                          <a:latin typeface="Cambria Math" panose="02040503050406030204" pitchFamily="18" charset="0"/>
                        </a:rPr>
                        <m:t>+</m:t>
                      </m:r>
                      <m:sSup>
                        <m:sSupPr>
                          <m:ctrlPr>
                            <a:rPr lang="en-US" b="0" i="1" dirty="0" smtClean="0">
                              <a:latin typeface="Cambria Math" panose="02040503050406030204" pitchFamily="18" charset="0"/>
                            </a:rPr>
                          </m:ctrlPr>
                        </m:sSupPr>
                        <m:e>
                          <m:r>
                            <m:rPr>
                              <m:sty m:val="p"/>
                            </m:rPr>
                            <a:rPr lang="en-US" i="0" dirty="0">
                              <a:latin typeface="Cambria Math" panose="02040503050406030204" pitchFamily="18" charset="0"/>
                            </a:rPr>
                            <m:t>H</m:t>
                          </m:r>
                          <m:r>
                            <m:rPr>
                              <m:sty m:val="p"/>
                            </m:rPr>
                            <a:rPr lang="en-US" b="0" i="0" dirty="0" smtClean="0">
                              <a:latin typeface="Cambria Math" panose="02040503050406030204" pitchFamily="18" charset="0"/>
                            </a:rPr>
                            <m:t>e</m:t>
                          </m:r>
                        </m:e>
                        <m:sup>
                          <m:r>
                            <a:rPr lang="en-US" b="0" i="1" dirty="0" smtClean="0">
                              <a:latin typeface="Cambria Math" panose="02040503050406030204" pitchFamily="18" charset="0"/>
                            </a:rPr>
                            <m:t>+</m:t>
                          </m:r>
                        </m:sup>
                      </m:sSup>
                    </m:oMath>
                  </m:oMathPara>
                </a14:m>
                <a:endParaRPr lang="en-US" dirty="0"/>
              </a:p>
              <a:p>
                <a:pPr marL="0" indent="0">
                  <a:buNone/>
                </a:pPr>
                <a:endParaRPr lang="en-US" dirty="0"/>
              </a:p>
            </p:txBody>
          </p:sp>
        </mc:Choice>
        <mc:Fallback>
          <p:sp>
            <p:nvSpPr>
              <p:cNvPr id="3" name="Content Placeholder 2">
                <a:extLst>
                  <a:ext uri="{FF2B5EF4-FFF2-40B4-BE49-F238E27FC236}">
                    <a16:creationId xmlns:a16="http://schemas.microsoft.com/office/drawing/2014/main" id="{CF687666-6CCF-4659-B6AD-132BA3FFB426}"/>
                  </a:ext>
                </a:extLst>
              </p:cNvPr>
              <p:cNvSpPr>
                <a:spLocks noGrp="1" noRot="1" noChangeAspect="1" noMove="1" noResize="1" noEditPoints="1" noAdjustHandles="1" noChangeArrowheads="1" noChangeShapeType="1" noTextEdit="1"/>
              </p:cNvSpPr>
              <p:nvPr>
                <p:ph idx="1"/>
              </p:nvPr>
            </p:nvSpPr>
            <p:spPr>
              <a:xfrm>
                <a:off x="838200" y="2209800"/>
                <a:ext cx="10515600" cy="3967163"/>
              </a:xfr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82570475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617C0996-F047-46D6-9397-09BF8FDABF2A}"/>
                  </a:ext>
                </a:extLst>
              </p:cNvPr>
              <p:cNvSpPr>
                <a:spLocks noGrp="1"/>
              </p:cNvSpPr>
              <p:nvPr>
                <p:ph type="title"/>
              </p:nvPr>
            </p:nvSpPr>
            <p:spPr/>
            <p:txBody>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m:rPr>
                              <m:sty m:val="p"/>
                            </m:rPr>
                            <a:rPr lang="en-US" b="0" i="0" smtClean="0">
                              <a:latin typeface="Cambria Math" panose="02040503050406030204" pitchFamily="18" charset="0"/>
                            </a:rPr>
                            <m:t>Mg</m:t>
                          </m:r>
                        </m:e>
                        <m:sup>
                          <m:r>
                            <a:rPr lang="en-US" b="0" i="1" smtClean="0">
                              <a:latin typeface="Cambria Math" panose="02040503050406030204" pitchFamily="18" charset="0"/>
                            </a:rPr>
                            <m:t>11+</m:t>
                          </m:r>
                        </m:sup>
                      </m:sSup>
                      <m:r>
                        <a:rPr lang="en-US" b="0" i="1" smtClean="0">
                          <a:latin typeface="Cambria Math" panose="02040503050406030204" pitchFamily="18" charset="0"/>
                        </a:rPr>
                        <m:t>+</m:t>
                      </m:r>
                      <m:r>
                        <m:rPr>
                          <m:sty m:val="p"/>
                        </m:rPr>
                        <a:rPr lang="en-US" b="0" i="0" smtClean="0">
                          <a:latin typeface="Cambria Math" panose="02040503050406030204" pitchFamily="18" charset="0"/>
                        </a:rPr>
                        <m:t>H</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m:rPr>
                              <m:sty m:val="p"/>
                            </m:rPr>
                            <a:rPr lang="en-US" b="0" i="0" smtClean="0">
                              <a:latin typeface="Cambria Math" panose="02040503050406030204" pitchFamily="18" charset="0"/>
                            </a:rPr>
                            <m:t>Mg</m:t>
                          </m:r>
                        </m:e>
                        <m:sup>
                          <m:r>
                            <a:rPr lang="en-US" b="0" i="1" smtClean="0">
                              <a:latin typeface="Cambria Math" panose="02040503050406030204" pitchFamily="18" charset="0"/>
                            </a:rPr>
                            <m:t>10+</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m:rPr>
                              <m:sty m:val="p"/>
                            </m:rPr>
                            <a:rPr lang="en-US" b="0" i="0" smtClean="0">
                              <a:latin typeface="Cambria Math" panose="02040503050406030204" pitchFamily="18" charset="0"/>
                            </a:rPr>
                            <m:t>H</m:t>
                          </m:r>
                        </m:e>
                        <m:sup>
                          <m:r>
                            <a:rPr lang="en-US" b="0" i="1" smtClean="0">
                              <a:latin typeface="Cambria Math" panose="02040503050406030204" pitchFamily="18" charset="0"/>
                            </a:rPr>
                            <m:t>+</m:t>
                          </m:r>
                        </m:sup>
                      </m:sSup>
                    </m:oMath>
                  </m:oMathPara>
                </a14:m>
                <a:endParaRPr lang="en-US" dirty="0"/>
              </a:p>
            </p:txBody>
          </p:sp>
        </mc:Choice>
        <mc:Fallback xmlns="">
          <p:sp>
            <p:nvSpPr>
              <p:cNvPr id="2" name="Title 1">
                <a:extLst>
                  <a:ext uri="{FF2B5EF4-FFF2-40B4-BE49-F238E27FC236}">
                    <a16:creationId xmlns:a16="http://schemas.microsoft.com/office/drawing/2014/main" id="{617C0996-F047-46D6-9397-09BF8FDABF2A}"/>
                  </a:ext>
                </a:extLst>
              </p:cNvPr>
              <p:cNvSpPr>
                <a:spLocks noGrp="1" noRot="1" noChangeAspect="1" noMove="1" noResize="1" noEditPoints="1" noAdjustHandles="1" noChangeArrowheads="1" noChangeShapeType="1" noTextEdit="1"/>
              </p:cNvSpPr>
              <p:nvPr>
                <p:ph type="title"/>
              </p:nvPr>
            </p:nvSpPr>
            <p:spPr>
              <a:blipFill>
                <a:blip r:embed="rId3"/>
                <a:stretch>
                  <a:fillRect/>
                </a:stretch>
              </a:blipFill>
            </p:spPr>
            <p:txBody>
              <a:bodyPr/>
              <a:lstStyle/>
              <a:p>
                <a:r>
                  <a:rPr lang="en-US">
                    <a:noFill/>
                  </a:rPr>
                  <a:t> </a:t>
                </a:r>
              </a:p>
            </p:txBody>
          </p:sp>
        </mc:Fallback>
      </mc:AlternateContent>
      <p:graphicFrame>
        <p:nvGraphicFramePr>
          <p:cNvPr id="4" name="Object 3">
            <a:extLst>
              <a:ext uri="{FF2B5EF4-FFF2-40B4-BE49-F238E27FC236}">
                <a16:creationId xmlns:a16="http://schemas.microsoft.com/office/drawing/2014/main" id="{A307CB31-0101-4FB8-9F3D-82986B9E9633}"/>
              </a:ext>
            </a:extLst>
          </p:cNvPr>
          <p:cNvGraphicFramePr>
            <a:graphicFrameLocks noChangeAspect="1"/>
          </p:cNvGraphicFramePr>
          <p:nvPr>
            <p:extLst>
              <p:ext uri="{D42A27DB-BD31-4B8C-83A1-F6EECF244321}">
                <p14:modId xmlns:p14="http://schemas.microsoft.com/office/powerpoint/2010/main" val="2947013706"/>
              </p:ext>
            </p:extLst>
          </p:nvPr>
        </p:nvGraphicFramePr>
        <p:xfrm>
          <a:off x="1903413" y="1690688"/>
          <a:ext cx="8385174" cy="4807593"/>
        </p:xfrm>
        <a:graphic>
          <a:graphicData uri="http://schemas.openxmlformats.org/presentationml/2006/ole">
            <mc:AlternateContent xmlns:mc="http://schemas.openxmlformats.org/markup-compatibility/2006">
              <mc:Choice xmlns:v="urn:schemas-microsoft-com:vml" Requires="v">
                <p:oleObj spid="_x0000_s17423" name="Acrobat Document" r:id="rId4" imgW="3787052" imgH="2171466" progId="AcroExch.Document.DC">
                  <p:embed/>
                </p:oleObj>
              </mc:Choice>
              <mc:Fallback>
                <p:oleObj name="Acrobat Document" r:id="rId4" imgW="3787052" imgH="2171466" progId="AcroExch.Document.DC">
                  <p:embed/>
                  <p:pic>
                    <p:nvPicPr>
                      <p:cNvPr id="0" name=""/>
                      <p:cNvPicPr/>
                      <p:nvPr/>
                    </p:nvPicPr>
                    <p:blipFill>
                      <a:blip r:embed="rId5"/>
                      <a:stretch>
                        <a:fillRect/>
                      </a:stretch>
                    </p:blipFill>
                    <p:spPr>
                      <a:xfrm>
                        <a:off x="1903413" y="1690688"/>
                        <a:ext cx="8385174" cy="4807593"/>
                      </a:xfrm>
                      <a:prstGeom prst="rect">
                        <a:avLst/>
                      </a:prstGeom>
                    </p:spPr>
                  </p:pic>
                </p:oleObj>
              </mc:Fallback>
            </mc:AlternateContent>
          </a:graphicData>
        </a:graphic>
      </p:graphicFrame>
    </p:spTree>
    <p:extLst>
      <p:ext uri="{BB962C8B-B14F-4D97-AF65-F5344CB8AC3E}">
        <p14:creationId xmlns:p14="http://schemas.microsoft.com/office/powerpoint/2010/main" val="324051679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A36C06DF-E421-4EB6-A434-51A688A06DDD}"/>
                  </a:ext>
                </a:extLst>
              </p:cNvPr>
              <p:cNvSpPr>
                <a:spLocks noGrp="1"/>
              </p:cNvSpPr>
              <p:nvPr>
                <p:ph type="title"/>
              </p:nvPr>
            </p:nvSpPr>
            <p:spPr/>
            <p:txBody>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m:rPr>
                              <m:sty m:val="p"/>
                            </m:rPr>
                            <a:rPr lang="en-US" b="0" i="0" smtClean="0">
                              <a:latin typeface="Cambria Math" panose="02040503050406030204" pitchFamily="18" charset="0"/>
                            </a:rPr>
                            <m:t>Mg</m:t>
                          </m:r>
                        </m:e>
                        <m:sup>
                          <m:r>
                            <a:rPr lang="en-US" b="0" i="1" smtClean="0">
                              <a:latin typeface="Cambria Math" panose="02040503050406030204" pitchFamily="18" charset="0"/>
                            </a:rPr>
                            <m:t>11+</m:t>
                          </m:r>
                        </m:sup>
                      </m:sSup>
                      <m:r>
                        <a:rPr lang="en-US" b="0" i="1" smtClean="0">
                          <a:latin typeface="Cambria Math" panose="02040503050406030204" pitchFamily="18" charset="0"/>
                        </a:rPr>
                        <m:t>+</m:t>
                      </m:r>
                      <m:r>
                        <m:rPr>
                          <m:sty m:val="p"/>
                        </m:rPr>
                        <a:rPr lang="en-US" b="0" i="0" smtClean="0">
                          <a:latin typeface="Cambria Math" panose="02040503050406030204" pitchFamily="18" charset="0"/>
                        </a:rPr>
                        <m:t>He</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m:rPr>
                              <m:sty m:val="p"/>
                            </m:rPr>
                            <a:rPr lang="en-US" b="0" i="0" smtClean="0">
                              <a:latin typeface="Cambria Math" panose="02040503050406030204" pitchFamily="18" charset="0"/>
                            </a:rPr>
                            <m:t>Mg</m:t>
                          </m:r>
                        </m:e>
                        <m:sup>
                          <m:r>
                            <a:rPr lang="en-US" b="0" i="1" smtClean="0">
                              <a:latin typeface="Cambria Math" panose="02040503050406030204" pitchFamily="18" charset="0"/>
                            </a:rPr>
                            <m:t>10+</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m:rPr>
                              <m:sty m:val="p"/>
                            </m:rPr>
                            <a:rPr lang="en-US" b="0" i="0" smtClean="0">
                              <a:latin typeface="Cambria Math" panose="02040503050406030204" pitchFamily="18" charset="0"/>
                            </a:rPr>
                            <m:t>He</m:t>
                          </m:r>
                        </m:e>
                        <m:sup>
                          <m:r>
                            <a:rPr lang="en-US" b="0" i="1" smtClean="0">
                              <a:latin typeface="Cambria Math" panose="02040503050406030204" pitchFamily="18" charset="0"/>
                            </a:rPr>
                            <m:t>+</m:t>
                          </m:r>
                        </m:sup>
                      </m:sSup>
                    </m:oMath>
                  </m:oMathPara>
                </a14:m>
                <a:endParaRPr lang="en-US" dirty="0"/>
              </a:p>
            </p:txBody>
          </p:sp>
        </mc:Choice>
        <mc:Fallback xmlns="">
          <p:sp>
            <p:nvSpPr>
              <p:cNvPr id="2" name="Title 1">
                <a:extLst>
                  <a:ext uri="{FF2B5EF4-FFF2-40B4-BE49-F238E27FC236}">
                    <a16:creationId xmlns:a16="http://schemas.microsoft.com/office/drawing/2014/main" id="{A36C06DF-E421-4EB6-A434-51A688A06DDD}"/>
                  </a:ext>
                </a:extLst>
              </p:cNvPr>
              <p:cNvSpPr>
                <a:spLocks noGrp="1" noRot="1" noChangeAspect="1" noMove="1" noResize="1" noEditPoints="1" noAdjustHandles="1" noChangeArrowheads="1" noChangeShapeType="1" noTextEdit="1"/>
              </p:cNvSpPr>
              <p:nvPr>
                <p:ph type="title"/>
              </p:nvPr>
            </p:nvSpPr>
            <p:spPr>
              <a:blipFill>
                <a:blip r:embed="rId3"/>
                <a:stretch>
                  <a:fillRect/>
                </a:stretch>
              </a:blipFill>
            </p:spPr>
            <p:txBody>
              <a:bodyPr/>
              <a:lstStyle/>
              <a:p>
                <a:r>
                  <a:rPr lang="en-US">
                    <a:noFill/>
                  </a:rPr>
                  <a:t> </a:t>
                </a:r>
              </a:p>
            </p:txBody>
          </p:sp>
        </mc:Fallback>
      </mc:AlternateContent>
      <p:graphicFrame>
        <p:nvGraphicFramePr>
          <p:cNvPr id="4" name="Object 3">
            <a:extLst>
              <a:ext uri="{FF2B5EF4-FFF2-40B4-BE49-F238E27FC236}">
                <a16:creationId xmlns:a16="http://schemas.microsoft.com/office/drawing/2014/main" id="{33CFB91C-9793-4BDA-9875-1359F50D2209}"/>
              </a:ext>
            </a:extLst>
          </p:cNvPr>
          <p:cNvGraphicFramePr>
            <a:graphicFrameLocks noChangeAspect="1"/>
          </p:cNvGraphicFramePr>
          <p:nvPr>
            <p:extLst>
              <p:ext uri="{D42A27DB-BD31-4B8C-83A1-F6EECF244321}">
                <p14:modId xmlns:p14="http://schemas.microsoft.com/office/powerpoint/2010/main" val="2503510357"/>
              </p:ext>
            </p:extLst>
          </p:nvPr>
        </p:nvGraphicFramePr>
        <p:xfrm>
          <a:off x="838200" y="1690688"/>
          <a:ext cx="5257800" cy="4802187"/>
        </p:xfrm>
        <a:graphic>
          <a:graphicData uri="http://schemas.openxmlformats.org/presentationml/2006/ole">
            <mc:AlternateContent xmlns:mc="http://schemas.openxmlformats.org/markup-compatibility/2006">
              <mc:Choice xmlns:v="urn:schemas-microsoft-com:vml" Requires="v">
                <p:oleObj spid="_x0000_s18460" name="Acrobat Document" r:id="rId4" imgW="3927994" imgH="2186777" progId="AcroExch.Document.DC">
                  <p:embed/>
                </p:oleObj>
              </mc:Choice>
              <mc:Fallback>
                <p:oleObj name="Acrobat Document" r:id="rId4" imgW="3927994" imgH="2186777" progId="AcroExch.Document.DC">
                  <p:embed/>
                  <p:pic>
                    <p:nvPicPr>
                      <p:cNvPr id="0" name=""/>
                      <p:cNvPicPr/>
                      <p:nvPr/>
                    </p:nvPicPr>
                    <p:blipFill>
                      <a:blip r:embed="rId5"/>
                      <a:stretch>
                        <a:fillRect/>
                      </a:stretch>
                    </p:blipFill>
                    <p:spPr>
                      <a:xfrm>
                        <a:off x="838200" y="1690688"/>
                        <a:ext cx="5257800" cy="4802187"/>
                      </a:xfrm>
                      <a:prstGeom prst="rect">
                        <a:avLst/>
                      </a:prstGeom>
                    </p:spPr>
                  </p:pic>
                </p:oleObj>
              </mc:Fallback>
            </mc:AlternateContent>
          </a:graphicData>
        </a:graphic>
      </p:graphicFrame>
      <p:graphicFrame>
        <p:nvGraphicFramePr>
          <p:cNvPr id="5" name="Object 4">
            <a:extLst>
              <a:ext uri="{FF2B5EF4-FFF2-40B4-BE49-F238E27FC236}">
                <a16:creationId xmlns:a16="http://schemas.microsoft.com/office/drawing/2014/main" id="{B739EC4D-386E-4CDB-8846-1DA7C17BE500}"/>
              </a:ext>
            </a:extLst>
          </p:cNvPr>
          <p:cNvGraphicFramePr>
            <a:graphicFrameLocks noChangeAspect="1"/>
          </p:cNvGraphicFramePr>
          <p:nvPr>
            <p:extLst>
              <p:ext uri="{D42A27DB-BD31-4B8C-83A1-F6EECF244321}">
                <p14:modId xmlns:p14="http://schemas.microsoft.com/office/powerpoint/2010/main" val="570305934"/>
              </p:ext>
            </p:extLst>
          </p:nvPr>
        </p:nvGraphicFramePr>
        <p:xfrm>
          <a:off x="6096001" y="1693863"/>
          <a:ext cx="5257800" cy="4799012"/>
        </p:xfrm>
        <a:graphic>
          <a:graphicData uri="http://schemas.openxmlformats.org/presentationml/2006/ole">
            <mc:AlternateContent xmlns:mc="http://schemas.openxmlformats.org/markup-compatibility/2006">
              <mc:Choice xmlns:v="urn:schemas-microsoft-com:vml" Requires="v">
                <p:oleObj spid="_x0000_s18461" name="Acrobat Document" r:id="rId6" imgW="3787052" imgH="2182949" progId="AcroExch.Document.DC">
                  <p:embed/>
                </p:oleObj>
              </mc:Choice>
              <mc:Fallback>
                <p:oleObj name="Acrobat Document" r:id="rId6" imgW="3787052" imgH="2182949" progId="AcroExch.Document.DC">
                  <p:embed/>
                  <p:pic>
                    <p:nvPicPr>
                      <p:cNvPr id="0" name=""/>
                      <p:cNvPicPr/>
                      <p:nvPr/>
                    </p:nvPicPr>
                    <p:blipFill>
                      <a:blip r:embed="rId7"/>
                      <a:stretch>
                        <a:fillRect/>
                      </a:stretch>
                    </p:blipFill>
                    <p:spPr>
                      <a:xfrm>
                        <a:off x="6096001" y="1693863"/>
                        <a:ext cx="5257800" cy="4799012"/>
                      </a:xfrm>
                      <a:prstGeom prst="rect">
                        <a:avLst/>
                      </a:prstGeom>
                    </p:spPr>
                  </p:pic>
                </p:oleObj>
              </mc:Fallback>
            </mc:AlternateContent>
          </a:graphicData>
        </a:graphic>
      </p:graphicFrame>
    </p:spTree>
    <p:extLst>
      <p:ext uri="{BB962C8B-B14F-4D97-AF65-F5344CB8AC3E}">
        <p14:creationId xmlns:p14="http://schemas.microsoft.com/office/powerpoint/2010/main" val="260599696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5EABE6F1-A88D-4876-B9A7-8BE972A44409}"/>
                  </a:ext>
                </a:extLst>
              </p:cNvPr>
              <p:cNvSpPr>
                <a:spLocks noGrp="1"/>
              </p:cNvSpPr>
              <p:nvPr>
                <p:ph type="title"/>
              </p:nvPr>
            </p:nvSpPr>
            <p:spPr/>
            <p:txBody>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m:rPr>
                              <m:sty m:val="p"/>
                            </m:rPr>
                            <a:rPr lang="en-US" b="0" i="0" smtClean="0">
                              <a:latin typeface="Cambria Math" panose="02040503050406030204" pitchFamily="18" charset="0"/>
                            </a:rPr>
                            <m:t>Mg</m:t>
                          </m:r>
                        </m:e>
                        <m:sup>
                          <m:r>
                            <a:rPr lang="en-US" b="0" i="1" smtClean="0">
                              <a:latin typeface="Cambria Math" panose="02040503050406030204" pitchFamily="18" charset="0"/>
                            </a:rPr>
                            <m:t>10+</m:t>
                          </m:r>
                        </m:sup>
                      </m:sSup>
                      <m:r>
                        <a:rPr lang="en-US" b="0" i="1" smtClean="0">
                          <a:latin typeface="Cambria Math" panose="02040503050406030204" pitchFamily="18" charset="0"/>
                        </a:rPr>
                        <m:t>+</m:t>
                      </m:r>
                      <m:r>
                        <a:rPr lang="en-US" b="0" i="1" smtClean="0">
                          <a:latin typeface="Cambria Math" panose="02040503050406030204" pitchFamily="18" charset="0"/>
                        </a:rPr>
                        <m:t>𝑋</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m:rPr>
                              <m:sty m:val="p"/>
                            </m:rPr>
                            <a:rPr lang="en-US" b="0" i="0" smtClean="0">
                              <a:latin typeface="Cambria Math" panose="02040503050406030204" pitchFamily="18" charset="0"/>
                            </a:rPr>
                            <m:t>Mg</m:t>
                          </m:r>
                        </m:e>
                        <m:sup>
                          <m:r>
                            <a:rPr lang="en-US" b="0" i="1" smtClean="0">
                              <a:latin typeface="Cambria Math" panose="02040503050406030204" pitchFamily="18" charset="0"/>
                            </a:rPr>
                            <m:t>9+</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𝑋</m:t>
                          </m:r>
                        </m:e>
                        <m:sup>
                          <m:r>
                            <a:rPr lang="en-US" b="0" i="1" smtClean="0">
                              <a:latin typeface="Cambria Math" panose="02040503050406030204" pitchFamily="18" charset="0"/>
                            </a:rPr>
                            <m:t>+</m:t>
                          </m:r>
                        </m:sup>
                      </m:sSup>
                    </m:oMath>
                  </m:oMathPara>
                </a14:m>
                <a:endParaRPr lang="en-US" dirty="0"/>
              </a:p>
            </p:txBody>
          </p:sp>
        </mc:Choice>
        <mc:Fallback xmlns="">
          <p:sp>
            <p:nvSpPr>
              <p:cNvPr id="2" name="Title 1">
                <a:extLst>
                  <a:ext uri="{FF2B5EF4-FFF2-40B4-BE49-F238E27FC236}">
                    <a16:creationId xmlns:a16="http://schemas.microsoft.com/office/drawing/2014/main" id="{5EABE6F1-A88D-4876-B9A7-8BE972A44409}"/>
                  </a:ext>
                </a:extLst>
              </p:cNvPr>
              <p:cNvSpPr>
                <a:spLocks noGrp="1" noRot="1" noChangeAspect="1" noMove="1" noResize="1" noEditPoints="1" noAdjustHandles="1" noChangeArrowheads="1" noChangeShapeType="1" noTextEdit="1"/>
              </p:cNvSpPr>
              <p:nvPr>
                <p:ph type="title"/>
              </p:nvPr>
            </p:nvSpPr>
            <p:spPr>
              <a:blipFill>
                <a:blip r:embed="rId3"/>
                <a:stretch>
                  <a:fillRect/>
                </a:stretch>
              </a:blipFill>
            </p:spPr>
            <p:txBody>
              <a:bodyPr/>
              <a:lstStyle/>
              <a:p>
                <a:r>
                  <a:rPr lang="en-US">
                    <a:noFill/>
                  </a:rPr>
                  <a:t> </a:t>
                </a:r>
              </a:p>
            </p:txBody>
          </p:sp>
        </mc:Fallback>
      </mc:AlternateContent>
      <p:graphicFrame>
        <p:nvGraphicFramePr>
          <p:cNvPr id="4" name="Object 3">
            <a:extLst>
              <a:ext uri="{FF2B5EF4-FFF2-40B4-BE49-F238E27FC236}">
                <a16:creationId xmlns:a16="http://schemas.microsoft.com/office/drawing/2014/main" id="{871F1AA0-E9A2-4907-8DD7-7C27B9C545D9}"/>
              </a:ext>
            </a:extLst>
          </p:cNvPr>
          <p:cNvGraphicFramePr>
            <a:graphicFrameLocks noChangeAspect="1"/>
          </p:cNvGraphicFramePr>
          <p:nvPr>
            <p:extLst>
              <p:ext uri="{D42A27DB-BD31-4B8C-83A1-F6EECF244321}">
                <p14:modId xmlns:p14="http://schemas.microsoft.com/office/powerpoint/2010/main" val="3669876525"/>
              </p:ext>
            </p:extLst>
          </p:nvPr>
        </p:nvGraphicFramePr>
        <p:xfrm>
          <a:off x="838200" y="4195763"/>
          <a:ext cx="5257800" cy="2339445"/>
        </p:xfrm>
        <a:graphic>
          <a:graphicData uri="http://schemas.openxmlformats.org/presentationml/2006/ole">
            <mc:AlternateContent xmlns:mc="http://schemas.openxmlformats.org/markup-compatibility/2006">
              <mc:Choice xmlns:v="urn:schemas-microsoft-com:vml" Requires="v">
                <p:oleObj spid="_x0000_s19510" name="Acrobat Document" r:id="rId4" imgW="3787052" imgH="2171466" progId="AcroExch.Document.DC">
                  <p:embed/>
                </p:oleObj>
              </mc:Choice>
              <mc:Fallback>
                <p:oleObj name="Acrobat Document" r:id="rId4" imgW="3787052" imgH="2171466" progId="AcroExch.Document.DC">
                  <p:embed/>
                  <p:pic>
                    <p:nvPicPr>
                      <p:cNvPr id="0" name=""/>
                      <p:cNvPicPr/>
                      <p:nvPr/>
                    </p:nvPicPr>
                    <p:blipFill>
                      <a:blip r:embed="rId5"/>
                      <a:stretch>
                        <a:fillRect/>
                      </a:stretch>
                    </p:blipFill>
                    <p:spPr>
                      <a:xfrm>
                        <a:off x="838200" y="4195763"/>
                        <a:ext cx="5257800" cy="2339445"/>
                      </a:xfrm>
                      <a:prstGeom prst="rect">
                        <a:avLst/>
                      </a:prstGeom>
                    </p:spPr>
                  </p:pic>
                </p:oleObj>
              </mc:Fallback>
            </mc:AlternateContent>
          </a:graphicData>
        </a:graphic>
      </p:graphicFrame>
      <p:graphicFrame>
        <p:nvGraphicFramePr>
          <p:cNvPr id="5" name="Object 4">
            <a:extLst>
              <a:ext uri="{FF2B5EF4-FFF2-40B4-BE49-F238E27FC236}">
                <a16:creationId xmlns:a16="http://schemas.microsoft.com/office/drawing/2014/main" id="{22D22CBF-53FE-4E47-9164-2C8C35D8BF2F}"/>
              </a:ext>
            </a:extLst>
          </p:cNvPr>
          <p:cNvGraphicFramePr>
            <a:graphicFrameLocks noChangeAspect="1"/>
          </p:cNvGraphicFramePr>
          <p:nvPr>
            <p:extLst>
              <p:ext uri="{D42A27DB-BD31-4B8C-83A1-F6EECF244321}">
                <p14:modId xmlns:p14="http://schemas.microsoft.com/office/powerpoint/2010/main" val="3196343998"/>
              </p:ext>
            </p:extLst>
          </p:nvPr>
        </p:nvGraphicFramePr>
        <p:xfrm>
          <a:off x="838200" y="1690688"/>
          <a:ext cx="5257800" cy="2339445"/>
        </p:xfrm>
        <a:graphic>
          <a:graphicData uri="http://schemas.openxmlformats.org/presentationml/2006/ole">
            <mc:AlternateContent xmlns:mc="http://schemas.openxmlformats.org/markup-compatibility/2006">
              <mc:Choice xmlns:v="urn:schemas-microsoft-com:vml" Requires="v">
                <p:oleObj spid="_x0000_s19511" name="Acrobat Document" r:id="rId6" imgW="4026807" imgH="2198260" progId="AcroExch.Document.DC">
                  <p:embed/>
                </p:oleObj>
              </mc:Choice>
              <mc:Fallback>
                <p:oleObj name="Acrobat Document" r:id="rId6" imgW="4026807" imgH="2198260" progId="AcroExch.Document.DC">
                  <p:embed/>
                  <p:pic>
                    <p:nvPicPr>
                      <p:cNvPr id="0" name=""/>
                      <p:cNvPicPr/>
                      <p:nvPr/>
                    </p:nvPicPr>
                    <p:blipFill>
                      <a:blip r:embed="rId7"/>
                      <a:stretch>
                        <a:fillRect/>
                      </a:stretch>
                    </p:blipFill>
                    <p:spPr>
                      <a:xfrm>
                        <a:off x="838200" y="1690688"/>
                        <a:ext cx="5257800" cy="2339445"/>
                      </a:xfrm>
                      <a:prstGeom prst="rect">
                        <a:avLst/>
                      </a:prstGeom>
                    </p:spPr>
                  </p:pic>
                </p:oleObj>
              </mc:Fallback>
            </mc:AlternateContent>
          </a:graphicData>
        </a:graphic>
      </p:graphicFrame>
      <p:graphicFrame>
        <p:nvGraphicFramePr>
          <p:cNvPr id="6" name="Object 5">
            <a:extLst>
              <a:ext uri="{FF2B5EF4-FFF2-40B4-BE49-F238E27FC236}">
                <a16:creationId xmlns:a16="http://schemas.microsoft.com/office/drawing/2014/main" id="{DF0FDCCC-B11C-4D8D-846F-027A500F0E22}"/>
              </a:ext>
            </a:extLst>
          </p:cNvPr>
          <p:cNvGraphicFramePr>
            <a:graphicFrameLocks noChangeAspect="1"/>
          </p:cNvGraphicFramePr>
          <p:nvPr>
            <p:extLst>
              <p:ext uri="{D42A27DB-BD31-4B8C-83A1-F6EECF244321}">
                <p14:modId xmlns:p14="http://schemas.microsoft.com/office/powerpoint/2010/main" val="3169342116"/>
              </p:ext>
            </p:extLst>
          </p:nvPr>
        </p:nvGraphicFramePr>
        <p:xfrm>
          <a:off x="6096000" y="4195763"/>
          <a:ext cx="5257800" cy="2339445"/>
        </p:xfrm>
        <a:graphic>
          <a:graphicData uri="http://schemas.openxmlformats.org/presentationml/2006/ole">
            <mc:AlternateContent xmlns:mc="http://schemas.openxmlformats.org/markup-compatibility/2006">
              <mc:Choice xmlns:v="urn:schemas-microsoft-com:vml" Requires="v">
                <p:oleObj spid="_x0000_s19512" name="Acrobat Document" r:id="rId8" imgW="3787052" imgH="2171466" progId="AcroExch.Document.DC">
                  <p:embed/>
                </p:oleObj>
              </mc:Choice>
              <mc:Fallback>
                <p:oleObj name="Acrobat Document" r:id="rId8" imgW="3787052" imgH="2171466" progId="AcroExch.Document.DC">
                  <p:embed/>
                  <p:pic>
                    <p:nvPicPr>
                      <p:cNvPr id="0" name=""/>
                      <p:cNvPicPr/>
                      <p:nvPr/>
                    </p:nvPicPr>
                    <p:blipFill>
                      <a:blip r:embed="rId9"/>
                      <a:stretch>
                        <a:fillRect/>
                      </a:stretch>
                    </p:blipFill>
                    <p:spPr>
                      <a:xfrm>
                        <a:off x="6096000" y="4195763"/>
                        <a:ext cx="5257800" cy="2339445"/>
                      </a:xfrm>
                      <a:prstGeom prst="rect">
                        <a:avLst/>
                      </a:prstGeom>
                    </p:spPr>
                  </p:pic>
                </p:oleObj>
              </mc:Fallback>
            </mc:AlternateContent>
          </a:graphicData>
        </a:graphic>
      </p:graphicFrame>
      <p:graphicFrame>
        <p:nvGraphicFramePr>
          <p:cNvPr id="7" name="Object 6">
            <a:extLst>
              <a:ext uri="{FF2B5EF4-FFF2-40B4-BE49-F238E27FC236}">
                <a16:creationId xmlns:a16="http://schemas.microsoft.com/office/drawing/2014/main" id="{E2992989-B4E9-4D9D-9032-1337293C10A7}"/>
              </a:ext>
            </a:extLst>
          </p:cNvPr>
          <p:cNvGraphicFramePr>
            <a:graphicFrameLocks noChangeAspect="1"/>
          </p:cNvGraphicFramePr>
          <p:nvPr>
            <p:extLst>
              <p:ext uri="{D42A27DB-BD31-4B8C-83A1-F6EECF244321}">
                <p14:modId xmlns:p14="http://schemas.microsoft.com/office/powerpoint/2010/main" val="2714205600"/>
              </p:ext>
            </p:extLst>
          </p:nvPr>
        </p:nvGraphicFramePr>
        <p:xfrm>
          <a:off x="6096001" y="1690688"/>
          <a:ext cx="5257800" cy="2339445"/>
        </p:xfrm>
        <a:graphic>
          <a:graphicData uri="http://schemas.openxmlformats.org/presentationml/2006/ole">
            <mc:AlternateContent xmlns:mc="http://schemas.openxmlformats.org/markup-compatibility/2006">
              <mc:Choice xmlns:v="urn:schemas-microsoft-com:vml" Requires="v">
                <p:oleObj spid="_x0000_s19513" name="Acrobat Document" r:id="rId10" imgW="4202219" imgH="2175294" progId="AcroExch.Document.DC">
                  <p:embed/>
                </p:oleObj>
              </mc:Choice>
              <mc:Fallback>
                <p:oleObj name="Acrobat Document" r:id="rId10" imgW="4202219" imgH="2175294" progId="AcroExch.Document.DC">
                  <p:embed/>
                  <p:pic>
                    <p:nvPicPr>
                      <p:cNvPr id="0" name=""/>
                      <p:cNvPicPr/>
                      <p:nvPr/>
                    </p:nvPicPr>
                    <p:blipFill>
                      <a:blip r:embed="rId11"/>
                      <a:stretch>
                        <a:fillRect/>
                      </a:stretch>
                    </p:blipFill>
                    <p:spPr>
                      <a:xfrm>
                        <a:off x="6096001" y="1690688"/>
                        <a:ext cx="5257800" cy="2339445"/>
                      </a:xfrm>
                      <a:prstGeom prst="rect">
                        <a:avLst/>
                      </a:prstGeom>
                    </p:spPr>
                  </p:pic>
                </p:oleObj>
              </mc:Fallback>
            </mc:AlternateContent>
          </a:graphicData>
        </a:graphic>
      </p:graphicFrame>
    </p:spTree>
    <p:extLst>
      <p:ext uri="{BB962C8B-B14F-4D97-AF65-F5344CB8AC3E}">
        <p14:creationId xmlns:p14="http://schemas.microsoft.com/office/powerpoint/2010/main" val="161070245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EAED3C7C-3CF5-4DFB-BE03-4E669DDA31C6}"/>
                  </a:ext>
                </a:extLst>
              </p:cNvPr>
              <p:cNvSpPr>
                <a:spLocks noGrp="1"/>
              </p:cNvSpPr>
              <p:nvPr>
                <p:ph type="title"/>
              </p:nvPr>
            </p:nvSpPr>
            <p:spPr/>
            <p:txBody>
              <a:bodyPr/>
              <a:lstStyle/>
              <a:p>
                <a14:m>
                  <m:oMath xmlns:m="http://schemas.openxmlformats.org/officeDocument/2006/math">
                    <m:sSup>
                      <m:sSupPr>
                        <m:ctrlPr>
                          <a:rPr lang="en-US" b="0" i="1" smtClean="0">
                            <a:latin typeface="Cambria Math" panose="02040503050406030204" pitchFamily="18" charset="0"/>
                          </a:rPr>
                        </m:ctrlPr>
                      </m:sSupPr>
                      <m:e>
                        <m:r>
                          <m:rPr>
                            <m:sty m:val="p"/>
                          </m:rPr>
                          <a:rPr lang="en-US" b="0" i="0" smtClean="0">
                            <a:latin typeface="Cambria Math" panose="02040503050406030204" pitchFamily="18" charset="0"/>
                          </a:rPr>
                          <m:t>Mg</m:t>
                        </m:r>
                      </m:e>
                      <m:sup>
                        <m:r>
                          <a:rPr lang="en-US" b="0" i="1" smtClean="0">
                            <a:latin typeface="Cambria Math" panose="02040503050406030204" pitchFamily="18" charset="0"/>
                          </a:rPr>
                          <m:t>9+</m:t>
                        </m:r>
                      </m:sup>
                    </m:sSup>
                    <m:r>
                      <a:rPr lang="en-US" b="0" i="1" smtClean="0">
                        <a:latin typeface="Cambria Math" panose="02040503050406030204" pitchFamily="18" charset="0"/>
                      </a:rPr>
                      <m:t>+</m:t>
                    </m:r>
                    <m:r>
                      <m:rPr>
                        <m:sty m:val="p"/>
                      </m:rPr>
                      <a:rPr lang="en-US" b="0" i="0" smtClean="0">
                        <a:latin typeface="Cambria Math" panose="02040503050406030204" pitchFamily="18" charset="0"/>
                      </a:rPr>
                      <m:t>H</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m:rPr>
                            <m:sty m:val="p"/>
                          </m:rPr>
                          <a:rPr lang="en-US" b="0" i="0" smtClean="0">
                            <a:latin typeface="Cambria Math" panose="02040503050406030204" pitchFamily="18" charset="0"/>
                          </a:rPr>
                          <m:t>Mg</m:t>
                        </m:r>
                      </m:e>
                      <m:sup>
                        <m:r>
                          <a:rPr lang="en-US" b="0" i="1" smtClean="0">
                            <a:latin typeface="Cambria Math" panose="02040503050406030204" pitchFamily="18" charset="0"/>
                          </a:rPr>
                          <m:t>8+</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m:rPr>
                            <m:sty m:val="p"/>
                          </m:rPr>
                          <a:rPr lang="en-US" b="0" i="0" smtClean="0">
                            <a:latin typeface="Cambria Math" panose="02040503050406030204" pitchFamily="18" charset="0"/>
                          </a:rPr>
                          <m:t>H</m:t>
                        </m:r>
                      </m:e>
                      <m:sup>
                        <m:r>
                          <a:rPr lang="en-US" b="0" i="1" smtClean="0">
                            <a:latin typeface="Cambria Math" panose="02040503050406030204" pitchFamily="18" charset="0"/>
                          </a:rPr>
                          <m:t>+</m:t>
                        </m:r>
                      </m:sup>
                    </m:sSup>
                  </m:oMath>
                </a14:m>
                <a:r>
                  <a:rPr lang="en-US" dirty="0"/>
                  <a:t> singlets/triplets</a:t>
                </a:r>
              </a:p>
            </p:txBody>
          </p:sp>
        </mc:Choice>
        <mc:Fallback xmlns="">
          <p:sp>
            <p:nvSpPr>
              <p:cNvPr id="2" name="Title 1">
                <a:extLst>
                  <a:ext uri="{FF2B5EF4-FFF2-40B4-BE49-F238E27FC236}">
                    <a16:creationId xmlns:a16="http://schemas.microsoft.com/office/drawing/2014/main" id="{EAED3C7C-3CF5-4DFB-BE03-4E669DDA31C6}"/>
                  </a:ext>
                </a:extLst>
              </p:cNvPr>
              <p:cNvSpPr>
                <a:spLocks noGrp="1" noRot="1" noChangeAspect="1" noMove="1" noResize="1" noEditPoints="1" noAdjustHandles="1" noChangeArrowheads="1" noChangeShapeType="1" noTextEdit="1"/>
              </p:cNvSpPr>
              <p:nvPr>
                <p:ph type="title"/>
              </p:nvPr>
            </p:nvSpPr>
            <p:spPr>
              <a:blipFill>
                <a:blip r:embed="rId3"/>
                <a:stretch>
                  <a:fillRect/>
                </a:stretch>
              </a:blipFill>
            </p:spPr>
            <p:txBody>
              <a:bodyPr/>
              <a:lstStyle/>
              <a:p>
                <a:r>
                  <a:rPr lang="en-US">
                    <a:noFill/>
                  </a:rPr>
                  <a:t> </a:t>
                </a:r>
              </a:p>
            </p:txBody>
          </p:sp>
        </mc:Fallback>
      </mc:AlternateContent>
      <p:graphicFrame>
        <p:nvGraphicFramePr>
          <p:cNvPr id="4" name="Object 3">
            <a:extLst>
              <a:ext uri="{FF2B5EF4-FFF2-40B4-BE49-F238E27FC236}">
                <a16:creationId xmlns:a16="http://schemas.microsoft.com/office/drawing/2014/main" id="{0E8672BD-2C06-4F4F-9EB5-DF9E84E481A6}"/>
              </a:ext>
            </a:extLst>
          </p:cNvPr>
          <p:cNvGraphicFramePr>
            <a:graphicFrameLocks noChangeAspect="1"/>
          </p:cNvGraphicFramePr>
          <p:nvPr>
            <p:extLst>
              <p:ext uri="{D42A27DB-BD31-4B8C-83A1-F6EECF244321}">
                <p14:modId xmlns:p14="http://schemas.microsoft.com/office/powerpoint/2010/main" val="78751591"/>
              </p:ext>
            </p:extLst>
          </p:nvPr>
        </p:nvGraphicFramePr>
        <p:xfrm>
          <a:off x="838200" y="1690688"/>
          <a:ext cx="3965575" cy="2182812"/>
        </p:xfrm>
        <a:graphic>
          <a:graphicData uri="http://schemas.openxmlformats.org/presentationml/2006/ole">
            <mc:AlternateContent xmlns:mc="http://schemas.openxmlformats.org/markup-compatibility/2006">
              <mc:Choice xmlns:v="urn:schemas-microsoft-com:vml" Requires="v">
                <p:oleObj spid="_x0000_s20521" name="Acrobat Document" r:id="rId4" imgW="3965911" imgH="2182949" progId="AcroExch.Document.DC">
                  <p:embed/>
                </p:oleObj>
              </mc:Choice>
              <mc:Fallback>
                <p:oleObj name="Acrobat Document" r:id="rId4" imgW="3965911" imgH="2182949" progId="AcroExch.Document.DC">
                  <p:embed/>
                  <p:pic>
                    <p:nvPicPr>
                      <p:cNvPr id="0" name=""/>
                      <p:cNvPicPr/>
                      <p:nvPr/>
                    </p:nvPicPr>
                    <p:blipFill>
                      <a:blip r:embed="rId5"/>
                      <a:stretch>
                        <a:fillRect/>
                      </a:stretch>
                    </p:blipFill>
                    <p:spPr>
                      <a:xfrm>
                        <a:off x="838200" y="1690688"/>
                        <a:ext cx="3965575" cy="2182812"/>
                      </a:xfrm>
                      <a:prstGeom prst="rect">
                        <a:avLst/>
                      </a:prstGeom>
                    </p:spPr>
                  </p:pic>
                </p:oleObj>
              </mc:Fallback>
            </mc:AlternateContent>
          </a:graphicData>
        </a:graphic>
      </p:graphicFrame>
      <p:graphicFrame>
        <p:nvGraphicFramePr>
          <p:cNvPr id="5" name="Object 4">
            <a:extLst>
              <a:ext uri="{FF2B5EF4-FFF2-40B4-BE49-F238E27FC236}">
                <a16:creationId xmlns:a16="http://schemas.microsoft.com/office/drawing/2014/main" id="{0A051429-6E01-464C-9248-BF5A6C3BF6FD}"/>
              </a:ext>
            </a:extLst>
          </p:cNvPr>
          <p:cNvGraphicFramePr>
            <a:graphicFrameLocks noChangeAspect="1"/>
          </p:cNvGraphicFramePr>
          <p:nvPr>
            <p:extLst>
              <p:ext uri="{D42A27DB-BD31-4B8C-83A1-F6EECF244321}">
                <p14:modId xmlns:p14="http://schemas.microsoft.com/office/powerpoint/2010/main" val="3840231068"/>
              </p:ext>
            </p:extLst>
          </p:nvPr>
        </p:nvGraphicFramePr>
        <p:xfrm>
          <a:off x="7372350" y="1690688"/>
          <a:ext cx="3981450" cy="2198687"/>
        </p:xfrm>
        <a:graphic>
          <a:graphicData uri="http://schemas.openxmlformats.org/presentationml/2006/ole">
            <mc:AlternateContent xmlns:mc="http://schemas.openxmlformats.org/markup-compatibility/2006">
              <mc:Choice xmlns:v="urn:schemas-microsoft-com:vml" Requires="v">
                <p:oleObj spid="_x0000_s20522" name="Acrobat Document" r:id="rId6" imgW="3981231" imgH="2198260" progId="AcroExch.Document.DC">
                  <p:embed/>
                </p:oleObj>
              </mc:Choice>
              <mc:Fallback>
                <p:oleObj name="Acrobat Document" r:id="rId6" imgW="3981231" imgH="2198260" progId="AcroExch.Document.DC">
                  <p:embed/>
                  <p:pic>
                    <p:nvPicPr>
                      <p:cNvPr id="0" name=""/>
                      <p:cNvPicPr/>
                      <p:nvPr/>
                    </p:nvPicPr>
                    <p:blipFill>
                      <a:blip r:embed="rId7"/>
                      <a:stretch>
                        <a:fillRect/>
                      </a:stretch>
                    </p:blipFill>
                    <p:spPr>
                      <a:xfrm>
                        <a:off x="7372350" y="1690688"/>
                        <a:ext cx="3981450" cy="2198687"/>
                      </a:xfrm>
                      <a:prstGeom prst="rect">
                        <a:avLst/>
                      </a:prstGeom>
                    </p:spPr>
                  </p:pic>
                </p:oleObj>
              </mc:Fallback>
            </mc:AlternateContent>
          </a:graphicData>
        </a:graphic>
      </p:graphicFrame>
      <p:graphicFrame>
        <p:nvGraphicFramePr>
          <p:cNvPr id="6" name="Object 5">
            <a:extLst>
              <a:ext uri="{FF2B5EF4-FFF2-40B4-BE49-F238E27FC236}">
                <a16:creationId xmlns:a16="http://schemas.microsoft.com/office/drawing/2014/main" id="{341C204E-09AA-44E1-A51D-1DE5F281E111}"/>
              </a:ext>
            </a:extLst>
          </p:cNvPr>
          <p:cNvGraphicFramePr>
            <a:graphicFrameLocks noChangeAspect="1"/>
          </p:cNvGraphicFramePr>
          <p:nvPr>
            <p:extLst>
              <p:ext uri="{D42A27DB-BD31-4B8C-83A1-F6EECF244321}">
                <p14:modId xmlns:p14="http://schemas.microsoft.com/office/powerpoint/2010/main" val="2516388170"/>
              </p:ext>
            </p:extLst>
          </p:nvPr>
        </p:nvGraphicFramePr>
        <p:xfrm>
          <a:off x="4170363" y="4321175"/>
          <a:ext cx="3787775" cy="2171700"/>
        </p:xfrm>
        <a:graphic>
          <a:graphicData uri="http://schemas.openxmlformats.org/presentationml/2006/ole">
            <mc:AlternateContent xmlns:mc="http://schemas.openxmlformats.org/markup-compatibility/2006">
              <mc:Choice xmlns:v="urn:schemas-microsoft-com:vml" Requires="v">
                <p:oleObj spid="_x0000_s20523" name="Acrobat Document" r:id="rId8" imgW="3787052" imgH="2171466" progId="AcroExch.Document.DC">
                  <p:embed/>
                </p:oleObj>
              </mc:Choice>
              <mc:Fallback>
                <p:oleObj name="Acrobat Document" r:id="rId8" imgW="3787052" imgH="2171466" progId="AcroExch.Document.DC">
                  <p:embed/>
                  <p:pic>
                    <p:nvPicPr>
                      <p:cNvPr id="0" name=""/>
                      <p:cNvPicPr/>
                      <p:nvPr/>
                    </p:nvPicPr>
                    <p:blipFill>
                      <a:blip r:embed="rId9"/>
                      <a:stretch>
                        <a:fillRect/>
                      </a:stretch>
                    </p:blipFill>
                    <p:spPr>
                      <a:xfrm>
                        <a:off x="4170363" y="4321175"/>
                        <a:ext cx="3787775" cy="2171700"/>
                      </a:xfrm>
                      <a:prstGeom prst="rect">
                        <a:avLst/>
                      </a:prstGeom>
                    </p:spPr>
                  </p:pic>
                </p:oleObj>
              </mc:Fallback>
            </mc:AlternateContent>
          </a:graphicData>
        </a:graphic>
      </p:graphicFrame>
    </p:spTree>
    <p:extLst>
      <p:ext uri="{BB962C8B-B14F-4D97-AF65-F5344CB8AC3E}">
        <p14:creationId xmlns:p14="http://schemas.microsoft.com/office/powerpoint/2010/main" val="314964502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266841D6-C178-4267-884E-3D1FB25B8B01}"/>
                  </a:ext>
                </a:extLst>
              </p:cNvPr>
              <p:cNvSpPr>
                <a:spLocks noGrp="1"/>
              </p:cNvSpPr>
              <p:nvPr>
                <p:ph type="title"/>
              </p:nvPr>
            </p:nvSpPr>
            <p:spPr/>
            <p:txBody>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m:rPr>
                              <m:sty m:val="p"/>
                            </m:rPr>
                            <a:rPr lang="en-US" b="0" i="0" smtClean="0">
                              <a:latin typeface="Cambria Math" panose="02040503050406030204" pitchFamily="18" charset="0"/>
                            </a:rPr>
                            <m:t>Mg</m:t>
                          </m:r>
                        </m:e>
                        <m:sup>
                          <m:r>
                            <a:rPr lang="en-US" b="0" i="1" smtClean="0">
                              <a:latin typeface="Cambria Math" panose="02040503050406030204" pitchFamily="18" charset="0"/>
                            </a:rPr>
                            <m:t>9+</m:t>
                          </m:r>
                        </m:sup>
                      </m:sSup>
                      <m:r>
                        <a:rPr lang="en-US" b="0" i="1" smtClean="0">
                          <a:latin typeface="Cambria Math" panose="02040503050406030204" pitchFamily="18" charset="0"/>
                        </a:rPr>
                        <m:t>+</m:t>
                      </m:r>
                      <m:r>
                        <m:rPr>
                          <m:sty m:val="p"/>
                        </m:rPr>
                        <a:rPr lang="en-US" b="0" i="0" smtClean="0">
                          <a:latin typeface="Cambria Math" panose="02040503050406030204" pitchFamily="18" charset="0"/>
                        </a:rPr>
                        <m:t>He</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m:rPr>
                              <m:sty m:val="p"/>
                            </m:rPr>
                            <a:rPr lang="en-US" b="0" i="0" smtClean="0">
                              <a:latin typeface="Cambria Math" panose="02040503050406030204" pitchFamily="18" charset="0"/>
                            </a:rPr>
                            <m:t>Mg</m:t>
                          </m:r>
                        </m:e>
                        <m:sup>
                          <m:r>
                            <a:rPr lang="en-US" b="0" i="1" smtClean="0">
                              <a:latin typeface="Cambria Math" panose="02040503050406030204" pitchFamily="18" charset="0"/>
                            </a:rPr>
                            <m:t>8+</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m:rPr>
                              <m:sty m:val="p"/>
                            </m:rPr>
                            <a:rPr lang="en-US" b="0" i="0" smtClean="0">
                              <a:latin typeface="Cambria Math" panose="02040503050406030204" pitchFamily="18" charset="0"/>
                            </a:rPr>
                            <m:t>He</m:t>
                          </m:r>
                        </m:e>
                        <m:sup>
                          <m:r>
                            <a:rPr lang="en-US" b="0" i="1" smtClean="0">
                              <a:latin typeface="Cambria Math" panose="02040503050406030204" pitchFamily="18" charset="0"/>
                            </a:rPr>
                            <m:t>+</m:t>
                          </m:r>
                        </m:sup>
                      </m:sSup>
                    </m:oMath>
                  </m:oMathPara>
                </a14:m>
                <a:endParaRPr lang="en-US" dirty="0"/>
              </a:p>
            </p:txBody>
          </p:sp>
        </mc:Choice>
        <mc:Fallback xmlns="">
          <p:sp>
            <p:nvSpPr>
              <p:cNvPr id="2" name="Title 1">
                <a:extLst>
                  <a:ext uri="{FF2B5EF4-FFF2-40B4-BE49-F238E27FC236}">
                    <a16:creationId xmlns:a16="http://schemas.microsoft.com/office/drawing/2014/main" id="{266841D6-C178-4267-884E-3D1FB25B8B01}"/>
                  </a:ext>
                </a:extLst>
              </p:cNvPr>
              <p:cNvSpPr>
                <a:spLocks noGrp="1" noRot="1" noChangeAspect="1" noMove="1" noResize="1" noEditPoints="1" noAdjustHandles="1" noChangeArrowheads="1" noChangeShapeType="1" noTextEdit="1"/>
              </p:cNvSpPr>
              <p:nvPr>
                <p:ph type="title"/>
              </p:nvPr>
            </p:nvSpPr>
            <p:spPr>
              <a:blipFill>
                <a:blip r:embed="rId3"/>
                <a:stretch>
                  <a:fillRect/>
                </a:stretch>
              </a:blipFill>
            </p:spPr>
            <p:txBody>
              <a:bodyPr/>
              <a:lstStyle/>
              <a:p>
                <a:r>
                  <a:rPr lang="en-US">
                    <a:noFill/>
                  </a:rPr>
                  <a:t> </a:t>
                </a:r>
              </a:p>
            </p:txBody>
          </p:sp>
        </mc:Fallback>
      </mc:AlternateContent>
      <p:graphicFrame>
        <p:nvGraphicFramePr>
          <p:cNvPr id="4" name="Object 3">
            <a:extLst>
              <a:ext uri="{FF2B5EF4-FFF2-40B4-BE49-F238E27FC236}">
                <a16:creationId xmlns:a16="http://schemas.microsoft.com/office/drawing/2014/main" id="{A40EAB1D-0C1D-4061-B2EA-3A164B3038EA}"/>
              </a:ext>
            </a:extLst>
          </p:cNvPr>
          <p:cNvGraphicFramePr>
            <a:graphicFrameLocks noChangeAspect="1"/>
          </p:cNvGraphicFramePr>
          <p:nvPr>
            <p:extLst>
              <p:ext uri="{D42A27DB-BD31-4B8C-83A1-F6EECF244321}">
                <p14:modId xmlns:p14="http://schemas.microsoft.com/office/powerpoint/2010/main" val="4247440270"/>
              </p:ext>
            </p:extLst>
          </p:nvPr>
        </p:nvGraphicFramePr>
        <p:xfrm>
          <a:off x="6096001" y="1690688"/>
          <a:ext cx="5257800" cy="4802187"/>
        </p:xfrm>
        <a:graphic>
          <a:graphicData uri="http://schemas.openxmlformats.org/presentationml/2006/ole">
            <mc:AlternateContent xmlns:mc="http://schemas.openxmlformats.org/markup-compatibility/2006">
              <mc:Choice xmlns:v="urn:schemas-microsoft-com:vml" Requires="v">
                <p:oleObj spid="_x0000_s21532" name="Acrobat Document" r:id="rId4" imgW="3787052" imgH="2213571" progId="AcroExch.Document.DC">
                  <p:embed/>
                </p:oleObj>
              </mc:Choice>
              <mc:Fallback>
                <p:oleObj name="Acrobat Document" r:id="rId4" imgW="3787052" imgH="2213571" progId="AcroExch.Document.DC">
                  <p:embed/>
                  <p:pic>
                    <p:nvPicPr>
                      <p:cNvPr id="0" name=""/>
                      <p:cNvPicPr/>
                      <p:nvPr/>
                    </p:nvPicPr>
                    <p:blipFill>
                      <a:blip r:embed="rId5"/>
                      <a:stretch>
                        <a:fillRect/>
                      </a:stretch>
                    </p:blipFill>
                    <p:spPr>
                      <a:xfrm>
                        <a:off x="6096001" y="1690688"/>
                        <a:ext cx="5257800" cy="4802187"/>
                      </a:xfrm>
                      <a:prstGeom prst="rect">
                        <a:avLst/>
                      </a:prstGeom>
                    </p:spPr>
                  </p:pic>
                </p:oleObj>
              </mc:Fallback>
            </mc:AlternateContent>
          </a:graphicData>
        </a:graphic>
      </p:graphicFrame>
      <p:graphicFrame>
        <p:nvGraphicFramePr>
          <p:cNvPr id="5" name="Object 4">
            <a:extLst>
              <a:ext uri="{FF2B5EF4-FFF2-40B4-BE49-F238E27FC236}">
                <a16:creationId xmlns:a16="http://schemas.microsoft.com/office/drawing/2014/main" id="{7657F97D-38D7-4B14-80E1-DE400338E392}"/>
              </a:ext>
            </a:extLst>
          </p:cNvPr>
          <p:cNvGraphicFramePr>
            <a:graphicFrameLocks noChangeAspect="1"/>
          </p:cNvGraphicFramePr>
          <p:nvPr>
            <p:extLst>
              <p:ext uri="{D42A27DB-BD31-4B8C-83A1-F6EECF244321}">
                <p14:modId xmlns:p14="http://schemas.microsoft.com/office/powerpoint/2010/main" val="1654894466"/>
              </p:ext>
            </p:extLst>
          </p:nvPr>
        </p:nvGraphicFramePr>
        <p:xfrm>
          <a:off x="838200" y="1690688"/>
          <a:ext cx="5257800" cy="4802187"/>
        </p:xfrm>
        <a:graphic>
          <a:graphicData uri="http://schemas.openxmlformats.org/presentationml/2006/ole">
            <mc:AlternateContent xmlns:mc="http://schemas.openxmlformats.org/markup-compatibility/2006">
              <mc:Choice xmlns:v="urn:schemas-microsoft-com:vml" Requires="v">
                <p:oleObj spid="_x0000_s21533" name="Acrobat Document" r:id="rId6" imgW="3916504" imgH="2213571" progId="AcroExch.Document.DC">
                  <p:embed/>
                </p:oleObj>
              </mc:Choice>
              <mc:Fallback>
                <p:oleObj name="Acrobat Document" r:id="rId6" imgW="3916504" imgH="2213571" progId="AcroExch.Document.DC">
                  <p:embed/>
                  <p:pic>
                    <p:nvPicPr>
                      <p:cNvPr id="0" name=""/>
                      <p:cNvPicPr/>
                      <p:nvPr/>
                    </p:nvPicPr>
                    <p:blipFill>
                      <a:blip r:embed="rId7"/>
                      <a:stretch>
                        <a:fillRect/>
                      </a:stretch>
                    </p:blipFill>
                    <p:spPr>
                      <a:xfrm>
                        <a:off x="838200" y="1690688"/>
                        <a:ext cx="5257800" cy="4802187"/>
                      </a:xfrm>
                      <a:prstGeom prst="rect">
                        <a:avLst/>
                      </a:prstGeom>
                    </p:spPr>
                  </p:pic>
                </p:oleObj>
              </mc:Fallback>
            </mc:AlternateContent>
          </a:graphicData>
        </a:graphic>
      </p:graphicFrame>
    </p:spTree>
    <p:extLst>
      <p:ext uri="{BB962C8B-B14F-4D97-AF65-F5344CB8AC3E}">
        <p14:creationId xmlns:p14="http://schemas.microsoft.com/office/powerpoint/2010/main" val="122893044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816D7275-4163-434B-99B5-36247C58A17A}"/>
                  </a:ext>
                </a:extLst>
              </p:cNvPr>
              <p:cNvSpPr>
                <a:spLocks noGrp="1"/>
              </p:cNvSpPr>
              <p:nvPr>
                <p:ph type="title"/>
              </p:nvPr>
            </p:nvSpPr>
            <p:spPr/>
            <p:txBody>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m:rPr>
                              <m:sty m:val="p"/>
                            </m:rPr>
                            <a:rPr lang="en-US" b="0" i="0" smtClean="0">
                              <a:latin typeface="Cambria Math" panose="02040503050406030204" pitchFamily="18" charset="0"/>
                            </a:rPr>
                            <m:t>Mg</m:t>
                          </m:r>
                        </m:e>
                        <m:sup>
                          <m:r>
                            <a:rPr lang="en-US" b="0" i="1" smtClean="0">
                              <a:latin typeface="Cambria Math" panose="02040503050406030204" pitchFamily="18" charset="0"/>
                            </a:rPr>
                            <m:t>8+</m:t>
                          </m:r>
                        </m:sup>
                      </m:sSup>
                      <m:r>
                        <a:rPr lang="en-US" b="0" i="1" smtClean="0">
                          <a:latin typeface="Cambria Math" panose="02040503050406030204" pitchFamily="18" charset="0"/>
                        </a:rPr>
                        <m:t>+</m:t>
                      </m:r>
                      <m:r>
                        <a:rPr lang="en-US" b="0" i="1" smtClean="0">
                          <a:latin typeface="Cambria Math" panose="02040503050406030204" pitchFamily="18" charset="0"/>
                        </a:rPr>
                        <m:t>𝑋</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m:rPr>
                              <m:sty m:val="p"/>
                            </m:rPr>
                            <a:rPr lang="en-US" b="0" i="0" smtClean="0">
                              <a:latin typeface="Cambria Math" panose="02040503050406030204" pitchFamily="18" charset="0"/>
                            </a:rPr>
                            <m:t>Mg</m:t>
                          </m:r>
                        </m:e>
                        <m:sup>
                          <m:r>
                            <a:rPr lang="en-US" b="0" i="1" smtClean="0">
                              <a:latin typeface="Cambria Math" panose="02040503050406030204" pitchFamily="18" charset="0"/>
                            </a:rPr>
                            <m:t>7+</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𝑋</m:t>
                          </m:r>
                        </m:e>
                        <m:sup>
                          <m:r>
                            <a:rPr lang="en-US" b="0" i="1" smtClean="0">
                              <a:latin typeface="Cambria Math" panose="02040503050406030204" pitchFamily="18" charset="0"/>
                            </a:rPr>
                            <m:t>+</m:t>
                          </m:r>
                        </m:sup>
                      </m:sSup>
                    </m:oMath>
                  </m:oMathPara>
                </a14:m>
                <a:endParaRPr lang="en-US" dirty="0"/>
              </a:p>
            </p:txBody>
          </p:sp>
        </mc:Choice>
        <mc:Fallback xmlns="">
          <p:sp>
            <p:nvSpPr>
              <p:cNvPr id="2" name="Title 1">
                <a:extLst>
                  <a:ext uri="{FF2B5EF4-FFF2-40B4-BE49-F238E27FC236}">
                    <a16:creationId xmlns:a16="http://schemas.microsoft.com/office/drawing/2014/main" id="{816D7275-4163-434B-99B5-36247C58A17A}"/>
                  </a:ext>
                </a:extLst>
              </p:cNvPr>
              <p:cNvSpPr>
                <a:spLocks noGrp="1" noRot="1" noChangeAspect="1" noMove="1" noResize="1" noEditPoints="1" noAdjustHandles="1" noChangeArrowheads="1" noChangeShapeType="1" noTextEdit="1"/>
              </p:cNvSpPr>
              <p:nvPr>
                <p:ph type="title"/>
              </p:nvPr>
            </p:nvSpPr>
            <p:spPr>
              <a:blipFill>
                <a:blip r:embed="rId3"/>
                <a:stretch>
                  <a:fillRect/>
                </a:stretch>
              </a:blipFill>
            </p:spPr>
            <p:txBody>
              <a:bodyPr/>
              <a:lstStyle/>
              <a:p>
                <a:r>
                  <a:rPr lang="en-US">
                    <a:noFill/>
                  </a:rPr>
                  <a:t> </a:t>
                </a:r>
              </a:p>
            </p:txBody>
          </p:sp>
        </mc:Fallback>
      </mc:AlternateContent>
      <p:graphicFrame>
        <p:nvGraphicFramePr>
          <p:cNvPr id="4" name="Object 3">
            <a:extLst>
              <a:ext uri="{FF2B5EF4-FFF2-40B4-BE49-F238E27FC236}">
                <a16:creationId xmlns:a16="http://schemas.microsoft.com/office/drawing/2014/main" id="{521097E5-5664-4AC3-9070-859CC44587A8}"/>
              </a:ext>
            </a:extLst>
          </p:cNvPr>
          <p:cNvGraphicFramePr>
            <a:graphicFrameLocks noChangeAspect="1"/>
          </p:cNvGraphicFramePr>
          <p:nvPr>
            <p:extLst>
              <p:ext uri="{D42A27DB-BD31-4B8C-83A1-F6EECF244321}">
                <p14:modId xmlns:p14="http://schemas.microsoft.com/office/powerpoint/2010/main" val="393610562"/>
              </p:ext>
            </p:extLst>
          </p:nvPr>
        </p:nvGraphicFramePr>
        <p:xfrm>
          <a:off x="838200" y="4144433"/>
          <a:ext cx="5257800" cy="2348442"/>
        </p:xfrm>
        <a:graphic>
          <a:graphicData uri="http://schemas.openxmlformats.org/presentationml/2006/ole">
            <mc:AlternateContent xmlns:mc="http://schemas.openxmlformats.org/markup-compatibility/2006">
              <mc:Choice xmlns:v="urn:schemas-microsoft-com:vml" Requires="v">
                <p:oleObj spid="_x0000_s22582" name="Acrobat Document" r:id="rId4" imgW="3787052" imgH="2171466" progId="AcroExch.Document.DC">
                  <p:embed/>
                </p:oleObj>
              </mc:Choice>
              <mc:Fallback>
                <p:oleObj name="Acrobat Document" r:id="rId4" imgW="3787052" imgH="2171466" progId="AcroExch.Document.DC">
                  <p:embed/>
                  <p:pic>
                    <p:nvPicPr>
                      <p:cNvPr id="0" name=""/>
                      <p:cNvPicPr/>
                      <p:nvPr/>
                    </p:nvPicPr>
                    <p:blipFill>
                      <a:blip r:embed="rId5"/>
                      <a:stretch>
                        <a:fillRect/>
                      </a:stretch>
                    </p:blipFill>
                    <p:spPr>
                      <a:xfrm>
                        <a:off x="838200" y="4144433"/>
                        <a:ext cx="5257800" cy="2348442"/>
                      </a:xfrm>
                      <a:prstGeom prst="rect">
                        <a:avLst/>
                      </a:prstGeom>
                    </p:spPr>
                  </p:pic>
                </p:oleObj>
              </mc:Fallback>
            </mc:AlternateContent>
          </a:graphicData>
        </a:graphic>
      </p:graphicFrame>
      <p:graphicFrame>
        <p:nvGraphicFramePr>
          <p:cNvPr id="5" name="Object 4">
            <a:extLst>
              <a:ext uri="{FF2B5EF4-FFF2-40B4-BE49-F238E27FC236}">
                <a16:creationId xmlns:a16="http://schemas.microsoft.com/office/drawing/2014/main" id="{35799EEC-93EF-4FE1-82FB-D38EC87596BF}"/>
              </a:ext>
            </a:extLst>
          </p:cNvPr>
          <p:cNvGraphicFramePr>
            <a:graphicFrameLocks noChangeAspect="1"/>
          </p:cNvGraphicFramePr>
          <p:nvPr>
            <p:extLst>
              <p:ext uri="{D42A27DB-BD31-4B8C-83A1-F6EECF244321}">
                <p14:modId xmlns:p14="http://schemas.microsoft.com/office/powerpoint/2010/main" val="1534050013"/>
              </p:ext>
            </p:extLst>
          </p:nvPr>
        </p:nvGraphicFramePr>
        <p:xfrm>
          <a:off x="838200" y="1690688"/>
          <a:ext cx="5257800" cy="2271712"/>
        </p:xfrm>
        <a:graphic>
          <a:graphicData uri="http://schemas.openxmlformats.org/presentationml/2006/ole">
            <mc:AlternateContent xmlns:mc="http://schemas.openxmlformats.org/markup-compatibility/2006">
              <mc:Choice xmlns:v="urn:schemas-microsoft-com:vml" Requires="v">
                <p:oleObj spid="_x0000_s22583" name="Acrobat Document" r:id="rId6" imgW="3939484" imgH="2175294" progId="AcroExch.Document.DC">
                  <p:embed/>
                </p:oleObj>
              </mc:Choice>
              <mc:Fallback>
                <p:oleObj name="Acrobat Document" r:id="rId6" imgW="3939484" imgH="2175294" progId="AcroExch.Document.DC">
                  <p:embed/>
                  <p:pic>
                    <p:nvPicPr>
                      <p:cNvPr id="0" name=""/>
                      <p:cNvPicPr/>
                      <p:nvPr/>
                    </p:nvPicPr>
                    <p:blipFill>
                      <a:blip r:embed="rId7"/>
                      <a:stretch>
                        <a:fillRect/>
                      </a:stretch>
                    </p:blipFill>
                    <p:spPr>
                      <a:xfrm>
                        <a:off x="838200" y="1690688"/>
                        <a:ext cx="5257800" cy="2271712"/>
                      </a:xfrm>
                      <a:prstGeom prst="rect">
                        <a:avLst/>
                      </a:prstGeom>
                    </p:spPr>
                  </p:pic>
                </p:oleObj>
              </mc:Fallback>
            </mc:AlternateContent>
          </a:graphicData>
        </a:graphic>
      </p:graphicFrame>
      <p:graphicFrame>
        <p:nvGraphicFramePr>
          <p:cNvPr id="6" name="Object 5">
            <a:extLst>
              <a:ext uri="{FF2B5EF4-FFF2-40B4-BE49-F238E27FC236}">
                <a16:creationId xmlns:a16="http://schemas.microsoft.com/office/drawing/2014/main" id="{59A99435-6DE1-487E-B6BB-036BE74741BC}"/>
              </a:ext>
            </a:extLst>
          </p:cNvPr>
          <p:cNvGraphicFramePr>
            <a:graphicFrameLocks noChangeAspect="1"/>
          </p:cNvGraphicFramePr>
          <p:nvPr>
            <p:extLst>
              <p:ext uri="{D42A27DB-BD31-4B8C-83A1-F6EECF244321}">
                <p14:modId xmlns:p14="http://schemas.microsoft.com/office/powerpoint/2010/main" val="3389440731"/>
              </p:ext>
            </p:extLst>
          </p:nvPr>
        </p:nvGraphicFramePr>
        <p:xfrm>
          <a:off x="6096001" y="4144433"/>
          <a:ext cx="5257800" cy="2348442"/>
        </p:xfrm>
        <a:graphic>
          <a:graphicData uri="http://schemas.openxmlformats.org/presentationml/2006/ole">
            <mc:AlternateContent xmlns:mc="http://schemas.openxmlformats.org/markup-compatibility/2006">
              <mc:Choice xmlns:v="urn:schemas-microsoft-com:vml" Requires="v">
                <p:oleObj spid="_x0000_s22584" name="Acrobat Document" r:id="rId8" imgW="3787052" imgH="2171466" progId="AcroExch.Document.DC">
                  <p:embed/>
                </p:oleObj>
              </mc:Choice>
              <mc:Fallback>
                <p:oleObj name="Acrobat Document" r:id="rId8" imgW="3787052" imgH="2171466" progId="AcroExch.Document.DC">
                  <p:embed/>
                  <p:pic>
                    <p:nvPicPr>
                      <p:cNvPr id="0" name=""/>
                      <p:cNvPicPr/>
                      <p:nvPr/>
                    </p:nvPicPr>
                    <p:blipFill>
                      <a:blip r:embed="rId9"/>
                      <a:stretch>
                        <a:fillRect/>
                      </a:stretch>
                    </p:blipFill>
                    <p:spPr>
                      <a:xfrm>
                        <a:off x="6096001" y="4144433"/>
                        <a:ext cx="5257800" cy="2348442"/>
                      </a:xfrm>
                      <a:prstGeom prst="rect">
                        <a:avLst/>
                      </a:prstGeom>
                    </p:spPr>
                  </p:pic>
                </p:oleObj>
              </mc:Fallback>
            </mc:AlternateContent>
          </a:graphicData>
        </a:graphic>
      </p:graphicFrame>
      <p:graphicFrame>
        <p:nvGraphicFramePr>
          <p:cNvPr id="7" name="Object 6">
            <a:extLst>
              <a:ext uri="{FF2B5EF4-FFF2-40B4-BE49-F238E27FC236}">
                <a16:creationId xmlns:a16="http://schemas.microsoft.com/office/drawing/2014/main" id="{D8759383-1141-4A8A-9EE9-ED896CEA4B0A}"/>
              </a:ext>
            </a:extLst>
          </p:cNvPr>
          <p:cNvGraphicFramePr>
            <a:graphicFrameLocks noChangeAspect="1"/>
          </p:cNvGraphicFramePr>
          <p:nvPr>
            <p:extLst>
              <p:ext uri="{D42A27DB-BD31-4B8C-83A1-F6EECF244321}">
                <p14:modId xmlns:p14="http://schemas.microsoft.com/office/powerpoint/2010/main" val="179145715"/>
              </p:ext>
            </p:extLst>
          </p:nvPr>
        </p:nvGraphicFramePr>
        <p:xfrm>
          <a:off x="6096001" y="1686719"/>
          <a:ext cx="5257800" cy="2271711"/>
        </p:xfrm>
        <a:graphic>
          <a:graphicData uri="http://schemas.openxmlformats.org/presentationml/2006/ole">
            <mc:AlternateContent xmlns:mc="http://schemas.openxmlformats.org/markup-compatibility/2006">
              <mc:Choice xmlns:v="urn:schemas-microsoft-com:vml" Requires="v">
                <p:oleObj spid="_x0000_s22585" name="Acrobat Document" r:id="rId10" imgW="3985061" imgH="2182949" progId="AcroExch.Document.DC">
                  <p:embed/>
                </p:oleObj>
              </mc:Choice>
              <mc:Fallback>
                <p:oleObj name="Acrobat Document" r:id="rId10" imgW="3985061" imgH="2182949" progId="AcroExch.Document.DC">
                  <p:embed/>
                  <p:pic>
                    <p:nvPicPr>
                      <p:cNvPr id="0" name=""/>
                      <p:cNvPicPr/>
                      <p:nvPr/>
                    </p:nvPicPr>
                    <p:blipFill>
                      <a:blip r:embed="rId11"/>
                      <a:stretch>
                        <a:fillRect/>
                      </a:stretch>
                    </p:blipFill>
                    <p:spPr>
                      <a:xfrm>
                        <a:off x="6096001" y="1686719"/>
                        <a:ext cx="5257800" cy="2271711"/>
                      </a:xfrm>
                      <a:prstGeom prst="rect">
                        <a:avLst/>
                      </a:prstGeom>
                    </p:spPr>
                  </p:pic>
                </p:oleObj>
              </mc:Fallback>
            </mc:AlternateContent>
          </a:graphicData>
        </a:graphic>
      </p:graphicFrame>
    </p:spTree>
    <p:extLst>
      <p:ext uri="{BB962C8B-B14F-4D97-AF65-F5344CB8AC3E}">
        <p14:creationId xmlns:p14="http://schemas.microsoft.com/office/powerpoint/2010/main" val="29425344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9A489B-6C20-4EF3-8C24-BA5713C20A35}"/>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9A3C3E0B-A65D-4750-B4E6-EC2192696732}"/>
              </a:ext>
            </a:extLst>
          </p:cNvPr>
          <p:cNvSpPr>
            <a:spLocks noGrp="1"/>
          </p:cNvSpPr>
          <p:nvPr>
            <p:ph idx="1"/>
          </p:nvPr>
        </p:nvSpPr>
        <p:spPr/>
        <p:txBody>
          <a:bodyPr/>
          <a:lstStyle/>
          <a:p>
            <a:pPr marL="0" indent="0">
              <a:buNone/>
            </a:pPr>
            <a:r>
              <a:rPr lang="en-US" dirty="0"/>
              <a:t>Using the MCLZ method, cross sections were calculate for Ne and Mg ions colliding with H and He atoms, and capturing the atoms’ electron.</a:t>
            </a:r>
          </a:p>
          <a:p>
            <a:pPr marL="0" indent="0">
              <a:buNone/>
            </a:pPr>
            <a:endParaRPr lang="en-US" dirty="0"/>
          </a:p>
          <a:p>
            <a:pPr marL="0" indent="0">
              <a:buNone/>
            </a:pPr>
            <a:r>
              <a:rPr lang="en-US" dirty="0"/>
              <a:t>The cross sections were compared to other theoretical and experimental results where available.</a:t>
            </a:r>
          </a:p>
          <a:p>
            <a:pPr marL="0" indent="0">
              <a:buNone/>
            </a:pPr>
            <a:endParaRPr lang="en-US" dirty="0"/>
          </a:p>
          <a:p>
            <a:pPr marL="0" indent="0">
              <a:buNone/>
            </a:pPr>
            <a:r>
              <a:rPr lang="en-US" dirty="0"/>
              <a:t>It was determined that the results here were in reasonably close agreement with the compared data. And thus, the MCLZ method gives a good estimation of SEC cross sections.</a:t>
            </a:r>
          </a:p>
        </p:txBody>
      </p:sp>
    </p:spTree>
    <p:extLst>
      <p:ext uri="{BB962C8B-B14F-4D97-AF65-F5344CB8AC3E}">
        <p14:creationId xmlns:p14="http://schemas.microsoft.com/office/powerpoint/2010/main" val="362621653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E3B7E776-A06F-4D7D-B4C4-790C424A062B}"/>
                  </a:ext>
                </a:extLst>
              </p:cNvPr>
              <p:cNvSpPr>
                <a:spLocks noGrp="1"/>
              </p:cNvSpPr>
              <p:nvPr>
                <p:ph type="title"/>
              </p:nvPr>
            </p:nvSpPr>
            <p:spPr/>
            <p:txBody>
              <a:bodyPr/>
              <a:lstStyle/>
              <a:p>
                <a14:m>
                  <m:oMath xmlns:m="http://schemas.openxmlformats.org/officeDocument/2006/math">
                    <m:r>
                      <m:rPr>
                        <m:sty m:val="p"/>
                      </m:rPr>
                      <a:rPr lang="en-US" i="0" dirty="0" smtClean="0">
                        <a:latin typeface="Cambria Math" panose="02040503050406030204" pitchFamily="18" charset="0"/>
                      </a:rPr>
                      <m:t>Fe</m:t>
                    </m:r>
                  </m:oMath>
                </a14:m>
                <a:r>
                  <a:rPr lang="en-US" dirty="0"/>
                  <a:t> with </a:t>
                </a:r>
                <a14:m>
                  <m:oMath xmlns:m="http://schemas.openxmlformats.org/officeDocument/2006/math">
                    <m:r>
                      <m:rPr>
                        <m:sty m:val="p"/>
                      </m:rPr>
                      <a:rPr lang="en-US" i="0" dirty="0" smtClean="0">
                        <a:latin typeface="Cambria Math" panose="02040503050406030204" pitchFamily="18" charset="0"/>
                      </a:rPr>
                      <m:t>H</m:t>
                    </m:r>
                  </m:oMath>
                </a14:m>
                <a:r>
                  <a:rPr lang="en-US" dirty="0"/>
                  <a:t>, </a:t>
                </a:r>
                <a14:m>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H</m:t>
                        </m:r>
                      </m:e>
                      <m:sub>
                        <m:r>
                          <a:rPr lang="en-US" b="0" i="1" smtClean="0">
                            <a:latin typeface="Cambria Math" panose="02040503050406030204" pitchFamily="18" charset="0"/>
                          </a:rPr>
                          <m:t>2</m:t>
                        </m:r>
                      </m:sub>
                    </m:sSub>
                  </m:oMath>
                </a14:m>
                <a:r>
                  <a:rPr lang="en-US" dirty="0"/>
                  <a:t>, </a:t>
                </a:r>
                <a14:m>
                  <m:oMath xmlns:m="http://schemas.openxmlformats.org/officeDocument/2006/math">
                    <m:r>
                      <m:rPr>
                        <m:sty m:val="p"/>
                      </m:rPr>
                      <a:rPr lang="en-US" i="0" dirty="0" smtClean="0">
                        <a:latin typeface="Cambria Math" panose="02040503050406030204" pitchFamily="18" charset="0"/>
                      </a:rPr>
                      <m:t>He</m:t>
                    </m:r>
                  </m:oMath>
                </a14:m>
                <a:r>
                  <a:rPr lang="en-US" dirty="0"/>
                  <a:t>, </a:t>
                </a:r>
                <a14:m>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H</m:t>
                        </m:r>
                      </m:e>
                      <m:sub>
                        <m:r>
                          <a:rPr lang="en-US" b="0" i="1" smtClean="0">
                            <a:latin typeface="Cambria Math" panose="02040503050406030204" pitchFamily="18" charset="0"/>
                          </a:rPr>
                          <m:t>2</m:t>
                        </m:r>
                      </m:sub>
                    </m:sSub>
                    <m:r>
                      <m:rPr>
                        <m:sty m:val="p"/>
                      </m:rPr>
                      <a:rPr lang="en-US" b="0" i="0" smtClean="0">
                        <a:latin typeface="Cambria Math" panose="02040503050406030204" pitchFamily="18" charset="0"/>
                      </a:rPr>
                      <m:t>O</m:t>
                    </m:r>
                  </m:oMath>
                </a14:m>
                <a:r>
                  <a:rPr lang="en-US" dirty="0"/>
                  <a:t>, </a:t>
                </a:r>
                <a14:m>
                  <m:oMath xmlns:m="http://schemas.openxmlformats.org/officeDocument/2006/math">
                    <m:r>
                      <m:rPr>
                        <m:sty m:val="p"/>
                      </m:rPr>
                      <a:rPr lang="en-US" i="0" dirty="0" smtClean="0">
                        <a:latin typeface="Cambria Math" panose="02040503050406030204" pitchFamily="18" charset="0"/>
                      </a:rPr>
                      <m:t>CO</m:t>
                    </m:r>
                  </m:oMath>
                </a14:m>
                <a:r>
                  <a:rPr lang="en-US" dirty="0"/>
                  <a:t>, </a:t>
                </a:r>
                <a14:m>
                  <m:oMath xmlns:m="http://schemas.openxmlformats.org/officeDocument/2006/math">
                    <m:sSub>
                      <m:sSubPr>
                        <m:ctrlPr>
                          <a:rPr lang="en-US" i="1" dirty="0" smtClean="0">
                            <a:latin typeface="Cambria Math" panose="02040503050406030204" pitchFamily="18" charset="0"/>
                          </a:rPr>
                        </m:ctrlPr>
                      </m:sSubPr>
                      <m:e>
                        <m:r>
                          <m:rPr>
                            <m:sty m:val="p"/>
                          </m:rPr>
                          <a:rPr lang="en-US" b="0" i="0" dirty="0" smtClean="0">
                            <a:latin typeface="Cambria Math" panose="02040503050406030204" pitchFamily="18" charset="0"/>
                          </a:rPr>
                          <m:t>C</m:t>
                        </m:r>
                        <m:r>
                          <m:rPr>
                            <m:sty m:val="p"/>
                          </m:rPr>
                          <a:rPr lang="en-US" i="0" dirty="0" smtClean="0">
                            <a:latin typeface="Cambria Math" panose="02040503050406030204" pitchFamily="18" charset="0"/>
                          </a:rPr>
                          <m:t>O</m:t>
                        </m:r>
                      </m:e>
                      <m:sub>
                        <m:r>
                          <a:rPr lang="en-US" i="1" dirty="0" smtClean="0">
                            <a:latin typeface="Cambria Math" panose="02040503050406030204" pitchFamily="18" charset="0"/>
                          </a:rPr>
                          <m:t>2</m:t>
                        </m:r>
                      </m:sub>
                    </m:sSub>
                  </m:oMath>
                </a14:m>
                <a:r>
                  <a:rPr lang="en-US" dirty="0"/>
                  <a:t>, and </a:t>
                </a:r>
                <a14:m>
                  <m:oMath xmlns:m="http://schemas.openxmlformats.org/officeDocument/2006/math">
                    <m:sSub>
                      <m:sSubPr>
                        <m:ctrlPr>
                          <a:rPr lang="en-US" i="1" dirty="0" smtClean="0">
                            <a:latin typeface="Cambria Math" panose="02040503050406030204" pitchFamily="18" charset="0"/>
                          </a:rPr>
                        </m:ctrlPr>
                      </m:sSubPr>
                      <m:e>
                        <m:r>
                          <m:rPr>
                            <m:sty m:val="p"/>
                          </m:rPr>
                          <a:rPr lang="en-US" i="0" dirty="0" smtClean="0">
                            <a:latin typeface="Cambria Math" panose="02040503050406030204" pitchFamily="18" charset="0"/>
                          </a:rPr>
                          <m:t>N</m:t>
                        </m:r>
                      </m:e>
                      <m:sub>
                        <m:r>
                          <a:rPr lang="en-US" i="1" dirty="0" smtClean="0">
                            <a:latin typeface="Cambria Math" panose="02040503050406030204" pitchFamily="18" charset="0"/>
                          </a:rPr>
                          <m:t>2</m:t>
                        </m:r>
                      </m:sub>
                    </m:sSub>
                  </m:oMath>
                </a14:m>
                <a:endParaRPr lang="en-US" dirty="0"/>
              </a:p>
            </p:txBody>
          </p:sp>
        </mc:Choice>
        <mc:Fallback xmlns="">
          <p:sp>
            <p:nvSpPr>
              <p:cNvPr id="2" name="Title 1">
                <a:extLst>
                  <a:ext uri="{FF2B5EF4-FFF2-40B4-BE49-F238E27FC236}">
                    <a16:creationId xmlns:a16="http://schemas.microsoft.com/office/drawing/2014/main" id="{E3B7E776-A06F-4D7D-B4C4-790C424A062B}"/>
                  </a:ext>
                </a:extLst>
              </p:cNvPr>
              <p:cNvSpPr>
                <a:spLocks noGrp="1" noRot="1" noChangeAspect="1" noMove="1" noResize="1" noEditPoints="1" noAdjustHandles="1" noChangeArrowheads="1" noChangeShapeType="1" noTextEdit="1"/>
              </p:cNvSpPr>
              <p:nvPr>
                <p:ph type="title"/>
              </p:nvPr>
            </p:nvSpPr>
            <p:spPr>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93306D3-342D-4B97-B21E-1B7328D98651}"/>
                  </a:ext>
                </a:extLst>
              </p:cNvPr>
              <p:cNvSpPr>
                <a:spLocks noGrp="1"/>
              </p:cNvSpPr>
              <p:nvPr>
                <p:ph idx="1"/>
              </p:nvPr>
            </p:nvSpPr>
            <p:spPr/>
            <p:txBody>
              <a:bodyPr/>
              <a:lstStyle/>
              <a:p>
                <a:pPr marL="0" indent="0">
                  <a:buNone/>
                </a:pPr>
                <a:r>
                  <a:rPr lang="en-US" dirty="0"/>
                  <a:t>The MCLZ method is applied in calculating SEC cross sections for these systems. Thus, the same requirements exist here and for Ne and Mg discussed previously. However, there are certain atomic level data unavailable. Thus, it is necessary to perform steps to obtain these missing data. And in the case, a form of the quantum defect relation is employed:</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𝐸</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0</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1−</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𝜇</m:t>
                                      </m:r>
                                    </m:e>
                                  </m:d>
                                </m:e>
                                <m:sup>
                                  <m:r>
                                    <a:rPr lang="en-US" b="0" i="1" smtClean="0">
                                      <a:latin typeface="Cambria Math" panose="02040503050406030204" pitchFamily="18" charset="0"/>
                                    </a:rPr>
                                    <m:t>2</m:t>
                                  </m:r>
                                </m:sup>
                              </m:sSup>
                            </m:den>
                          </m:f>
                        </m:e>
                      </m:d>
                    </m:oMath>
                  </m:oMathPara>
                </a14:m>
                <a:endParaRPr lang="en-US" dirty="0"/>
              </a:p>
            </p:txBody>
          </p:sp>
        </mc:Choice>
        <mc:Fallback xmlns="">
          <p:sp>
            <p:nvSpPr>
              <p:cNvPr id="3" name="Content Placeholder 2">
                <a:extLst>
                  <a:ext uri="{FF2B5EF4-FFF2-40B4-BE49-F238E27FC236}">
                    <a16:creationId xmlns:a16="http://schemas.microsoft.com/office/drawing/2014/main" id="{393306D3-342D-4B97-B21E-1B7328D98651}"/>
                  </a:ext>
                </a:extLst>
              </p:cNvPr>
              <p:cNvSpPr>
                <a:spLocks noGrp="1" noRot="1" noChangeAspect="1" noMove="1" noResize="1" noEditPoints="1" noAdjustHandles="1" noChangeArrowheads="1" noChangeShapeType="1" noTextEdit="1"/>
              </p:cNvSpPr>
              <p:nvPr>
                <p:ph idx="1"/>
              </p:nvPr>
            </p:nvSpPr>
            <p:spPr>
              <a:blipFill>
                <a:blip r:embed="rId3"/>
                <a:stretch>
                  <a:fillRect l="-1217" t="-2241"/>
                </a:stretch>
              </a:blipFill>
            </p:spPr>
            <p:txBody>
              <a:bodyPr/>
              <a:lstStyle/>
              <a:p>
                <a:r>
                  <a:rPr lang="en-US">
                    <a:noFill/>
                  </a:rPr>
                  <a:t> </a:t>
                </a:r>
              </a:p>
            </p:txBody>
          </p:sp>
        </mc:Fallback>
      </mc:AlternateContent>
    </p:spTree>
    <p:extLst>
      <p:ext uri="{BB962C8B-B14F-4D97-AF65-F5344CB8AC3E}">
        <p14:creationId xmlns:p14="http://schemas.microsoft.com/office/powerpoint/2010/main" val="198814002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733AA43-9714-41BC-B937-8E6D6D470057}"/>
                  </a:ext>
                </a:extLst>
              </p:cNvPr>
              <p:cNvSpPr>
                <a:spLocks noGrp="1"/>
              </p:cNvSpPr>
              <p:nvPr>
                <p:ph idx="1"/>
              </p:nvPr>
            </p:nvSpPr>
            <p:spPr>
              <a:xfrm>
                <a:off x="838200" y="698500"/>
                <a:ext cx="10515600" cy="5478463"/>
              </a:xfrm>
            </p:spPr>
            <p:txBody>
              <a:bodyPr/>
              <a:lstStyle/>
              <a:p>
                <a:pPr marL="0" indent="0">
                  <a:buNone/>
                </a:pPr>
                <a:r>
                  <a:rPr lang="en-US" dirty="0"/>
                  <a:t>Rearranging the quantum defect relation yields</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𝜇</m:t>
                      </m:r>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m:t>
                                  </m:r>
                                  <m:f>
                                    <m:fPr>
                                      <m:ctrlPr>
                                        <a:rPr lang="en-US" b="0" i="1" smtClean="0">
                                          <a:latin typeface="Cambria Math" panose="02040503050406030204" pitchFamily="18" charset="0"/>
                                        </a:rPr>
                                      </m:ctrlPr>
                                    </m:fPr>
                                    <m:num>
                                      <m:r>
                                        <a:rPr lang="en-US" b="0" i="1" smtClean="0">
                                          <a:latin typeface="Cambria Math" panose="02040503050406030204" pitchFamily="18" charset="0"/>
                                        </a:rPr>
                                        <m:t>𝐸</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e>
                                      </m:d>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0</m:t>
                                          </m:r>
                                        </m:sub>
                                      </m:sSub>
                                    </m:den>
                                  </m:f>
                                </m:den>
                              </m:f>
                            </m:e>
                          </m:d>
                        </m:e>
                        <m:sup>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sup>
                      </m:sSup>
                    </m:oMath>
                  </m:oMathPara>
                </a14:m>
                <a:endParaRPr lang="en-US" b="0" dirty="0"/>
              </a:p>
              <a:p>
                <a:pPr marL="0" indent="0">
                  <a:buNone/>
                </a:pPr>
                <a:endParaRPr lang="en-US" dirty="0"/>
              </a:p>
              <a:p>
                <a:pPr marL="0" indent="0">
                  <a:buNone/>
                </a:pPr>
                <a:r>
                  <a:rPr lang="en-US" dirty="0"/>
                  <a:t>This has two solutions. A plot of those solutions for energies which are available follows.</a:t>
                </a:r>
              </a:p>
            </p:txBody>
          </p:sp>
        </mc:Choice>
        <mc:Fallback xmlns="">
          <p:sp>
            <p:nvSpPr>
              <p:cNvPr id="3" name="Content Placeholder 2">
                <a:extLst>
                  <a:ext uri="{FF2B5EF4-FFF2-40B4-BE49-F238E27FC236}">
                    <a16:creationId xmlns:a16="http://schemas.microsoft.com/office/drawing/2014/main" id="{E733AA43-9714-41BC-B937-8E6D6D470057}"/>
                  </a:ext>
                </a:extLst>
              </p:cNvPr>
              <p:cNvSpPr>
                <a:spLocks noGrp="1" noRot="1" noChangeAspect="1" noMove="1" noResize="1" noEditPoints="1" noAdjustHandles="1" noChangeArrowheads="1" noChangeShapeType="1" noTextEdit="1"/>
              </p:cNvSpPr>
              <p:nvPr>
                <p:ph idx="1"/>
              </p:nvPr>
            </p:nvSpPr>
            <p:spPr>
              <a:xfrm>
                <a:off x="838200" y="698500"/>
                <a:ext cx="10515600" cy="5478463"/>
              </a:xfrm>
              <a:blipFill>
                <a:blip r:embed="rId2"/>
                <a:stretch>
                  <a:fillRect l="-1217" t="-1893" r="-290"/>
                </a:stretch>
              </a:blipFill>
            </p:spPr>
            <p:txBody>
              <a:bodyPr/>
              <a:lstStyle/>
              <a:p>
                <a:r>
                  <a:rPr lang="en-US">
                    <a:noFill/>
                  </a:rPr>
                  <a:t> </a:t>
                </a:r>
              </a:p>
            </p:txBody>
          </p:sp>
        </mc:Fallback>
      </mc:AlternateContent>
    </p:spTree>
    <p:extLst>
      <p:ext uri="{BB962C8B-B14F-4D97-AF65-F5344CB8AC3E}">
        <p14:creationId xmlns:p14="http://schemas.microsoft.com/office/powerpoint/2010/main" val="115696988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a:extLst>
              <a:ext uri="{FF2B5EF4-FFF2-40B4-BE49-F238E27FC236}">
                <a16:creationId xmlns:a16="http://schemas.microsoft.com/office/drawing/2014/main" id="{6BD90B40-B78C-4AF0-BABE-4A5E17C7A513}"/>
              </a:ext>
            </a:extLst>
          </p:cNvPr>
          <p:cNvGraphicFramePr>
            <a:graphicFrameLocks noChangeAspect="1"/>
          </p:cNvGraphicFramePr>
          <p:nvPr>
            <p:extLst>
              <p:ext uri="{D42A27DB-BD31-4B8C-83A1-F6EECF244321}">
                <p14:modId xmlns:p14="http://schemas.microsoft.com/office/powerpoint/2010/main" val="173544544"/>
              </p:ext>
            </p:extLst>
          </p:nvPr>
        </p:nvGraphicFramePr>
        <p:xfrm>
          <a:off x="1661054" y="488420"/>
          <a:ext cx="8562445" cy="6041467"/>
        </p:xfrm>
        <a:graphic>
          <a:graphicData uri="http://schemas.openxmlformats.org/presentationml/2006/ole">
            <mc:AlternateContent xmlns:mc="http://schemas.openxmlformats.org/markup-compatibility/2006">
              <mc:Choice xmlns:v="urn:schemas-microsoft-com:vml" Requires="v">
                <p:oleObj spid="_x0000_s23567" name="Acrobat Document" r:id="rId3" imgW="3672537" imgH="2590602" progId="AcroExch.Document.DC">
                  <p:embed/>
                </p:oleObj>
              </mc:Choice>
              <mc:Fallback>
                <p:oleObj name="Acrobat Document" r:id="rId3" imgW="3672537" imgH="2590602" progId="AcroExch.Document.DC">
                  <p:embed/>
                  <p:pic>
                    <p:nvPicPr>
                      <p:cNvPr id="0" name=""/>
                      <p:cNvPicPr/>
                      <p:nvPr/>
                    </p:nvPicPr>
                    <p:blipFill>
                      <a:blip r:embed="rId4"/>
                      <a:stretch>
                        <a:fillRect/>
                      </a:stretch>
                    </p:blipFill>
                    <p:spPr>
                      <a:xfrm>
                        <a:off x="1661054" y="488420"/>
                        <a:ext cx="8562445" cy="6041467"/>
                      </a:xfrm>
                      <a:prstGeom prst="rect">
                        <a:avLst/>
                      </a:prstGeom>
                    </p:spPr>
                  </p:pic>
                </p:oleObj>
              </mc:Fallback>
            </mc:AlternateContent>
          </a:graphicData>
        </a:graphic>
      </p:graphicFrame>
    </p:spTree>
    <p:extLst>
      <p:ext uri="{BB962C8B-B14F-4D97-AF65-F5344CB8AC3E}">
        <p14:creationId xmlns:p14="http://schemas.microsoft.com/office/powerpoint/2010/main" val="29113429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5BA783EA-AA75-48D6-A024-3A09C6BA817C}"/>
                  </a:ext>
                </a:extLst>
              </p:cNvPr>
              <p:cNvSpPr>
                <a:spLocks noGrp="1"/>
              </p:cNvSpPr>
              <p:nvPr>
                <p:ph idx="1"/>
              </p:nvPr>
            </p:nvSpPr>
            <p:spPr>
              <a:xfrm>
                <a:off x="838200" y="1807633"/>
                <a:ext cx="10515600" cy="4369330"/>
              </a:xfrm>
            </p:spPr>
            <p:txBody>
              <a:bodyPr>
                <a:normAutofit/>
              </a:bodyPr>
              <a:lstStyle/>
              <a:p>
                <a:pPr marL="0" indent="0">
                  <a:buNone/>
                </a:pPr>
                <a14:m>
                  <m:oMathPara xmlns:m="http://schemas.openxmlformats.org/officeDocument/2006/math">
                    <m:oMathParaPr>
                      <m:jc m:val="centerGroup"/>
                    </m:oMathParaPr>
                    <m:oMath xmlns:m="http://schemas.openxmlformats.org/officeDocument/2006/math">
                      <m:sSup>
                        <m:sSupPr>
                          <m:ctrlPr>
                            <a:rPr lang="en-US" b="0" i="1" dirty="0" smtClean="0">
                              <a:latin typeface="Cambria Math" panose="02040503050406030204" pitchFamily="18" charset="0"/>
                            </a:rPr>
                          </m:ctrlPr>
                        </m:sSupPr>
                        <m:e>
                          <m:r>
                            <m:rPr>
                              <m:sty m:val="p"/>
                            </m:rPr>
                            <a:rPr lang="en-US" b="0" i="0" dirty="0" smtClean="0">
                              <a:latin typeface="Cambria Math" panose="02040503050406030204" pitchFamily="18" charset="0"/>
                            </a:rPr>
                            <m:t>Mg</m:t>
                          </m:r>
                        </m:e>
                        <m:sup>
                          <m:r>
                            <a:rPr lang="en-US" b="0" i="1" dirty="0" smtClean="0">
                              <a:latin typeface="Cambria Math" panose="02040503050406030204" pitchFamily="18" charset="0"/>
                            </a:rPr>
                            <m:t>12+</m:t>
                          </m:r>
                        </m:sup>
                      </m:sSup>
                      <m:r>
                        <a:rPr lang="en-US" b="0" i="1" dirty="0" smtClean="0">
                          <a:latin typeface="Cambria Math" panose="02040503050406030204" pitchFamily="18" charset="0"/>
                        </a:rPr>
                        <m:t>+</m:t>
                      </m:r>
                      <m:r>
                        <m:rPr>
                          <m:sty m:val="p"/>
                        </m:rPr>
                        <a:rPr lang="en-US" b="0" i="0" dirty="0" smtClean="0">
                          <a:latin typeface="Cambria Math" panose="02040503050406030204" pitchFamily="18" charset="0"/>
                        </a:rPr>
                        <m:t>H</m:t>
                      </m:r>
                      <m:r>
                        <a:rPr lang="en-US" b="0" i="1" dirty="0" smtClean="0">
                          <a:latin typeface="Cambria Math" panose="02040503050406030204" pitchFamily="18" charset="0"/>
                        </a:rPr>
                        <m:t>→</m:t>
                      </m:r>
                      <m:sSup>
                        <m:sSupPr>
                          <m:ctrlPr>
                            <a:rPr lang="en-US" b="0" i="1" dirty="0" smtClean="0">
                              <a:latin typeface="Cambria Math" panose="02040503050406030204" pitchFamily="18" charset="0"/>
                            </a:rPr>
                          </m:ctrlPr>
                        </m:sSupPr>
                        <m:e>
                          <m:r>
                            <m:rPr>
                              <m:sty m:val="p"/>
                            </m:rPr>
                            <a:rPr lang="en-US" b="0" i="0" dirty="0" smtClean="0">
                              <a:latin typeface="Cambria Math" panose="02040503050406030204" pitchFamily="18" charset="0"/>
                            </a:rPr>
                            <m:t>Mg</m:t>
                          </m:r>
                        </m:e>
                        <m:sup>
                          <m:r>
                            <a:rPr lang="en-US" b="0" i="1" dirty="0" smtClean="0">
                              <a:latin typeface="Cambria Math" panose="02040503050406030204" pitchFamily="18" charset="0"/>
                            </a:rPr>
                            <m:t>11+</m:t>
                          </m:r>
                        </m:sup>
                      </m:sSup>
                      <m:r>
                        <a:rPr lang="en-US" b="0" i="1" dirty="0" smtClean="0">
                          <a:latin typeface="Cambria Math" panose="02040503050406030204" pitchFamily="18" charset="0"/>
                        </a:rPr>
                        <m:t>+</m:t>
                      </m:r>
                      <m:sSup>
                        <m:sSupPr>
                          <m:ctrlPr>
                            <a:rPr lang="en-US" b="0" i="1" dirty="0" smtClean="0">
                              <a:latin typeface="Cambria Math" panose="02040503050406030204" pitchFamily="18" charset="0"/>
                            </a:rPr>
                          </m:ctrlPr>
                        </m:sSupPr>
                        <m:e>
                          <m:r>
                            <m:rPr>
                              <m:sty m:val="p"/>
                            </m:rPr>
                            <a:rPr lang="en-US" i="0" dirty="0">
                              <a:latin typeface="Cambria Math" panose="02040503050406030204" pitchFamily="18" charset="0"/>
                            </a:rPr>
                            <m:t>H</m:t>
                          </m:r>
                        </m:e>
                        <m:sup>
                          <m:r>
                            <a:rPr lang="en-US" b="0" i="1" dirty="0" smtClean="0">
                              <a:latin typeface="Cambria Math" panose="02040503050406030204" pitchFamily="18" charset="0"/>
                            </a:rPr>
                            <m:t>+</m:t>
                          </m:r>
                        </m:sup>
                      </m:sSup>
                    </m:oMath>
                  </m:oMathPara>
                </a14:m>
                <a:endParaRPr lang="en-US" dirty="0"/>
              </a:p>
              <a:p>
                <a:pPr marL="0" indent="0">
                  <a:buNone/>
                </a:pPr>
                <a14:m>
                  <m:oMathPara xmlns:m="http://schemas.openxmlformats.org/officeDocument/2006/math">
                    <m:oMathParaPr>
                      <m:jc m:val="centerGroup"/>
                    </m:oMathParaPr>
                    <m:oMath xmlns:m="http://schemas.openxmlformats.org/officeDocument/2006/math">
                      <m:sSup>
                        <m:sSupPr>
                          <m:ctrlPr>
                            <a:rPr lang="en-US" b="0" i="1" dirty="0" smtClean="0">
                              <a:latin typeface="Cambria Math" panose="02040503050406030204" pitchFamily="18" charset="0"/>
                            </a:rPr>
                          </m:ctrlPr>
                        </m:sSupPr>
                        <m:e>
                          <m:r>
                            <m:rPr>
                              <m:sty m:val="p"/>
                            </m:rPr>
                            <a:rPr lang="en-US" b="0" i="0" dirty="0" smtClean="0">
                              <a:latin typeface="Cambria Math" panose="02040503050406030204" pitchFamily="18" charset="0"/>
                            </a:rPr>
                            <m:t>Mg</m:t>
                          </m:r>
                        </m:e>
                        <m:sup>
                          <m:r>
                            <a:rPr lang="en-US" b="0" i="1" dirty="0" smtClean="0">
                              <a:latin typeface="Cambria Math" panose="02040503050406030204" pitchFamily="18" charset="0"/>
                            </a:rPr>
                            <m:t>11+</m:t>
                          </m:r>
                        </m:sup>
                      </m:sSup>
                      <m:r>
                        <a:rPr lang="en-US" b="0" i="1" dirty="0" smtClean="0">
                          <a:latin typeface="Cambria Math" panose="02040503050406030204" pitchFamily="18" charset="0"/>
                        </a:rPr>
                        <m:t>+</m:t>
                      </m:r>
                      <m:r>
                        <m:rPr>
                          <m:sty m:val="p"/>
                        </m:rPr>
                        <a:rPr lang="en-US" b="0" i="0" dirty="0" smtClean="0">
                          <a:latin typeface="Cambria Math" panose="02040503050406030204" pitchFamily="18" charset="0"/>
                        </a:rPr>
                        <m:t>H</m:t>
                      </m:r>
                      <m:r>
                        <a:rPr lang="en-US" b="0" i="1" dirty="0" smtClean="0">
                          <a:latin typeface="Cambria Math" panose="02040503050406030204" pitchFamily="18" charset="0"/>
                        </a:rPr>
                        <m:t>→</m:t>
                      </m:r>
                      <m:sSup>
                        <m:sSupPr>
                          <m:ctrlPr>
                            <a:rPr lang="en-US" b="0" i="1" dirty="0" smtClean="0">
                              <a:latin typeface="Cambria Math" panose="02040503050406030204" pitchFamily="18" charset="0"/>
                            </a:rPr>
                          </m:ctrlPr>
                        </m:sSupPr>
                        <m:e>
                          <m:r>
                            <m:rPr>
                              <m:sty m:val="p"/>
                            </m:rPr>
                            <a:rPr lang="en-US" b="0" i="0" dirty="0" smtClean="0">
                              <a:latin typeface="Cambria Math" panose="02040503050406030204" pitchFamily="18" charset="0"/>
                            </a:rPr>
                            <m:t>Mg</m:t>
                          </m:r>
                        </m:e>
                        <m:sup>
                          <m:r>
                            <a:rPr lang="en-US" b="0" i="1" dirty="0" smtClean="0">
                              <a:latin typeface="Cambria Math" panose="02040503050406030204" pitchFamily="18" charset="0"/>
                            </a:rPr>
                            <m:t>10+</m:t>
                          </m:r>
                        </m:sup>
                      </m:sSup>
                      <m:r>
                        <a:rPr lang="en-US" b="0" i="1" dirty="0" smtClean="0">
                          <a:latin typeface="Cambria Math" panose="02040503050406030204" pitchFamily="18" charset="0"/>
                        </a:rPr>
                        <m:t>+</m:t>
                      </m:r>
                      <m:sSup>
                        <m:sSupPr>
                          <m:ctrlPr>
                            <a:rPr lang="en-US" b="0" i="1" dirty="0" smtClean="0">
                              <a:latin typeface="Cambria Math" panose="02040503050406030204" pitchFamily="18" charset="0"/>
                            </a:rPr>
                          </m:ctrlPr>
                        </m:sSupPr>
                        <m:e>
                          <m:r>
                            <m:rPr>
                              <m:sty m:val="p"/>
                            </m:rPr>
                            <a:rPr lang="en-US" i="0" dirty="0">
                              <a:latin typeface="Cambria Math" panose="02040503050406030204" pitchFamily="18" charset="0"/>
                            </a:rPr>
                            <m:t>H</m:t>
                          </m:r>
                        </m:e>
                        <m:sup>
                          <m:r>
                            <a:rPr lang="en-US" b="0" i="1" dirty="0" smtClean="0">
                              <a:latin typeface="Cambria Math" panose="02040503050406030204" pitchFamily="18" charset="0"/>
                            </a:rPr>
                            <m:t>+</m:t>
                          </m:r>
                        </m:sup>
                      </m:sSup>
                    </m:oMath>
                  </m:oMathPara>
                </a14:m>
                <a:endParaRPr lang="en-US" b="0" dirty="0"/>
              </a:p>
              <a:p>
                <a:pPr marL="0" indent="0">
                  <a:buNone/>
                </a:pPr>
                <a14:m>
                  <m:oMathPara xmlns:m="http://schemas.openxmlformats.org/officeDocument/2006/math">
                    <m:oMathParaPr>
                      <m:jc m:val="centerGroup"/>
                    </m:oMathParaPr>
                    <m:oMath xmlns:m="http://schemas.openxmlformats.org/officeDocument/2006/math">
                      <m:sSup>
                        <m:sSupPr>
                          <m:ctrlPr>
                            <a:rPr lang="en-US" b="0" i="1" dirty="0" smtClean="0">
                              <a:latin typeface="Cambria Math" panose="02040503050406030204" pitchFamily="18" charset="0"/>
                            </a:rPr>
                          </m:ctrlPr>
                        </m:sSupPr>
                        <m:e>
                          <m:r>
                            <m:rPr>
                              <m:sty m:val="p"/>
                            </m:rPr>
                            <a:rPr lang="en-US" b="0" i="0" dirty="0" smtClean="0">
                              <a:latin typeface="Cambria Math" panose="02040503050406030204" pitchFamily="18" charset="0"/>
                            </a:rPr>
                            <m:t>Mg</m:t>
                          </m:r>
                        </m:e>
                        <m:sup>
                          <m:r>
                            <a:rPr lang="en-US" b="0" i="1" dirty="0" smtClean="0">
                              <a:latin typeface="Cambria Math" panose="02040503050406030204" pitchFamily="18" charset="0"/>
                            </a:rPr>
                            <m:t>10+</m:t>
                          </m:r>
                        </m:sup>
                      </m:sSup>
                      <m:r>
                        <a:rPr lang="en-US" b="0" i="1" dirty="0" smtClean="0">
                          <a:latin typeface="Cambria Math" panose="02040503050406030204" pitchFamily="18" charset="0"/>
                        </a:rPr>
                        <m:t>+</m:t>
                      </m:r>
                      <m:r>
                        <m:rPr>
                          <m:sty m:val="p"/>
                        </m:rPr>
                        <a:rPr lang="en-US" b="0" i="0" dirty="0" smtClean="0">
                          <a:latin typeface="Cambria Math" panose="02040503050406030204" pitchFamily="18" charset="0"/>
                        </a:rPr>
                        <m:t>H</m:t>
                      </m:r>
                      <m:r>
                        <a:rPr lang="en-US" b="0" i="1" dirty="0" smtClean="0">
                          <a:latin typeface="Cambria Math" panose="02040503050406030204" pitchFamily="18" charset="0"/>
                        </a:rPr>
                        <m:t>→</m:t>
                      </m:r>
                      <m:sSup>
                        <m:sSupPr>
                          <m:ctrlPr>
                            <a:rPr lang="en-US" b="0" i="1" dirty="0" smtClean="0">
                              <a:latin typeface="Cambria Math" panose="02040503050406030204" pitchFamily="18" charset="0"/>
                            </a:rPr>
                          </m:ctrlPr>
                        </m:sSupPr>
                        <m:e>
                          <m:r>
                            <m:rPr>
                              <m:sty m:val="p"/>
                            </m:rPr>
                            <a:rPr lang="en-US" b="0" i="0" dirty="0" smtClean="0">
                              <a:latin typeface="Cambria Math" panose="02040503050406030204" pitchFamily="18" charset="0"/>
                            </a:rPr>
                            <m:t>Mg</m:t>
                          </m:r>
                        </m:e>
                        <m:sup>
                          <m:r>
                            <a:rPr lang="en-US" b="0" i="1" dirty="0" smtClean="0">
                              <a:latin typeface="Cambria Math" panose="02040503050406030204" pitchFamily="18" charset="0"/>
                            </a:rPr>
                            <m:t>9+</m:t>
                          </m:r>
                        </m:sup>
                      </m:sSup>
                      <m:r>
                        <a:rPr lang="en-US" b="0" i="1" dirty="0" smtClean="0">
                          <a:latin typeface="Cambria Math" panose="02040503050406030204" pitchFamily="18" charset="0"/>
                        </a:rPr>
                        <m:t>+</m:t>
                      </m:r>
                      <m:sSup>
                        <m:sSupPr>
                          <m:ctrlPr>
                            <a:rPr lang="en-US" b="0" i="1" dirty="0" smtClean="0">
                              <a:latin typeface="Cambria Math" panose="02040503050406030204" pitchFamily="18" charset="0"/>
                            </a:rPr>
                          </m:ctrlPr>
                        </m:sSupPr>
                        <m:e>
                          <m:r>
                            <m:rPr>
                              <m:sty m:val="p"/>
                            </m:rPr>
                            <a:rPr lang="en-US" i="0" dirty="0">
                              <a:latin typeface="Cambria Math" panose="02040503050406030204" pitchFamily="18" charset="0"/>
                            </a:rPr>
                            <m:t>H</m:t>
                          </m:r>
                        </m:e>
                        <m:sup>
                          <m:r>
                            <a:rPr lang="en-US" b="0" i="1" dirty="0" smtClean="0">
                              <a:latin typeface="Cambria Math" panose="02040503050406030204" pitchFamily="18" charset="0"/>
                            </a:rPr>
                            <m:t>+</m:t>
                          </m:r>
                        </m:sup>
                      </m:sSup>
                    </m:oMath>
                  </m:oMathPara>
                </a14:m>
                <a:endParaRPr lang="en-US" dirty="0"/>
              </a:p>
              <a:p>
                <a:pPr marL="0" indent="0">
                  <a:buNone/>
                </a:pPr>
                <a14:m>
                  <m:oMathPara xmlns:m="http://schemas.openxmlformats.org/officeDocument/2006/math">
                    <m:oMathParaPr>
                      <m:jc m:val="centerGroup"/>
                    </m:oMathParaPr>
                    <m:oMath xmlns:m="http://schemas.openxmlformats.org/officeDocument/2006/math">
                      <m:sSup>
                        <m:sSupPr>
                          <m:ctrlPr>
                            <a:rPr lang="en-US" b="0" i="1" dirty="0" smtClean="0">
                              <a:latin typeface="Cambria Math" panose="02040503050406030204" pitchFamily="18" charset="0"/>
                            </a:rPr>
                          </m:ctrlPr>
                        </m:sSupPr>
                        <m:e>
                          <m:r>
                            <m:rPr>
                              <m:sty m:val="p"/>
                            </m:rPr>
                            <a:rPr lang="en-US" b="0" i="0" dirty="0" smtClean="0">
                              <a:latin typeface="Cambria Math" panose="02040503050406030204" pitchFamily="18" charset="0"/>
                            </a:rPr>
                            <m:t>Mg</m:t>
                          </m:r>
                        </m:e>
                        <m:sup>
                          <m:r>
                            <a:rPr lang="en-US" b="0" i="1" dirty="0" smtClean="0">
                              <a:latin typeface="Cambria Math" panose="02040503050406030204" pitchFamily="18" charset="0"/>
                            </a:rPr>
                            <m:t>9+</m:t>
                          </m:r>
                        </m:sup>
                      </m:sSup>
                      <m:r>
                        <a:rPr lang="en-US" b="0" i="1" dirty="0" smtClean="0">
                          <a:latin typeface="Cambria Math" panose="02040503050406030204" pitchFamily="18" charset="0"/>
                        </a:rPr>
                        <m:t>+</m:t>
                      </m:r>
                      <m:r>
                        <m:rPr>
                          <m:sty m:val="p"/>
                        </m:rPr>
                        <a:rPr lang="en-US" b="0" i="0" dirty="0" smtClean="0">
                          <a:latin typeface="Cambria Math" panose="02040503050406030204" pitchFamily="18" charset="0"/>
                        </a:rPr>
                        <m:t>H</m:t>
                      </m:r>
                      <m:r>
                        <a:rPr lang="en-US" b="0" i="1" dirty="0" smtClean="0">
                          <a:latin typeface="Cambria Math" panose="02040503050406030204" pitchFamily="18" charset="0"/>
                        </a:rPr>
                        <m:t>→</m:t>
                      </m:r>
                      <m:sSup>
                        <m:sSupPr>
                          <m:ctrlPr>
                            <a:rPr lang="en-US" b="0" i="1" dirty="0" smtClean="0">
                              <a:latin typeface="Cambria Math" panose="02040503050406030204" pitchFamily="18" charset="0"/>
                            </a:rPr>
                          </m:ctrlPr>
                        </m:sSupPr>
                        <m:e>
                          <m:r>
                            <m:rPr>
                              <m:sty m:val="p"/>
                            </m:rPr>
                            <a:rPr lang="en-US" b="0" i="0" dirty="0" smtClean="0">
                              <a:latin typeface="Cambria Math" panose="02040503050406030204" pitchFamily="18" charset="0"/>
                            </a:rPr>
                            <m:t>Mg</m:t>
                          </m:r>
                        </m:e>
                        <m:sup>
                          <m:r>
                            <a:rPr lang="en-US" b="0" i="1" dirty="0" smtClean="0">
                              <a:latin typeface="Cambria Math" panose="02040503050406030204" pitchFamily="18" charset="0"/>
                            </a:rPr>
                            <m:t>8+</m:t>
                          </m:r>
                        </m:sup>
                      </m:sSup>
                      <m:r>
                        <a:rPr lang="en-US" b="0" i="1" dirty="0" smtClean="0">
                          <a:latin typeface="Cambria Math" panose="02040503050406030204" pitchFamily="18" charset="0"/>
                        </a:rPr>
                        <m:t>+</m:t>
                      </m:r>
                      <m:sSup>
                        <m:sSupPr>
                          <m:ctrlPr>
                            <a:rPr lang="en-US" b="0" i="1" dirty="0" smtClean="0">
                              <a:latin typeface="Cambria Math" panose="02040503050406030204" pitchFamily="18" charset="0"/>
                            </a:rPr>
                          </m:ctrlPr>
                        </m:sSupPr>
                        <m:e>
                          <m:r>
                            <m:rPr>
                              <m:sty m:val="p"/>
                            </m:rPr>
                            <a:rPr lang="en-US" i="0" dirty="0">
                              <a:latin typeface="Cambria Math" panose="02040503050406030204" pitchFamily="18" charset="0"/>
                            </a:rPr>
                            <m:t>H</m:t>
                          </m:r>
                        </m:e>
                        <m:sup>
                          <m:r>
                            <a:rPr lang="en-US" b="0" i="1" dirty="0" smtClean="0">
                              <a:latin typeface="Cambria Math" panose="02040503050406030204" pitchFamily="18" charset="0"/>
                            </a:rPr>
                            <m:t>+</m:t>
                          </m:r>
                        </m:sup>
                      </m:sSup>
                    </m:oMath>
                  </m:oMathPara>
                </a14:m>
                <a:endParaRPr lang="en-US" dirty="0"/>
              </a:p>
              <a:p>
                <a:pPr marL="0" indent="0">
                  <a:buNone/>
                </a:pPr>
                <a14:m>
                  <m:oMathPara xmlns:m="http://schemas.openxmlformats.org/officeDocument/2006/math">
                    <m:oMathParaPr>
                      <m:jc m:val="centerGroup"/>
                    </m:oMathParaPr>
                    <m:oMath xmlns:m="http://schemas.openxmlformats.org/officeDocument/2006/math">
                      <m:sSup>
                        <m:sSupPr>
                          <m:ctrlPr>
                            <a:rPr lang="en-US" b="0" i="1" dirty="0" smtClean="0">
                              <a:latin typeface="Cambria Math" panose="02040503050406030204" pitchFamily="18" charset="0"/>
                            </a:rPr>
                          </m:ctrlPr>
                        </m:sSupPr>
                        <m:e>
                          <m:r>
                            <m:rPr>
                              <m:sty m:val="p"/>
                            </m:rPr>
                            <a:rPr lang="en-US" b="0" i="0" dirty="0" smtClean="0">
                              <a:latin typeface="Cambria Math" panose="02040503050406030204" pitchFamily="18" charset="0"/>
                            </a:rPr>
                            <m:t>Mg</m:t>
                          </m:r>
                        </m:e>
                        <m:sup>
                          <m:r>
                            <a:rPr lang="en-US" b="0" i="1" dirty="0" smtClean="0">
                              <a:latin typeface="Cambria Math" panose="02040503050406030204" pitchFamily="18" charset="0"/>
                            </a:rPr>
                            <m:t>8+</m:t>
                          </m:r>
                        </m:sup>
                      </m:sSup>
                      <m:r>
                        <a:rPr lang="en-US" b="0" i="1" dirty="0" smtClean="0">
                          <a:latin typeface="Cambria Math" panose="02040503050406030204" pitchFamily="18" charset="0"/>
                        </a:rPr>
                        <m:t>+</m:t>
                      </m:r>
                      <m:r>
                        <m:rPr>
                          <m:sty m:val="p"/>
                        </m:rPr>
                        <a:rPr lang="en-US" b="0" i="0" dirty="0" smtClean="0">
                          <a:latin typeface="Cambria Math" panose="02040503050406030204" pitchFamily="18" charset="0"/>
                        </a:rPr>
                        <m:t>H</m:t>
                      </m:r>
                      <m:r>
                        <a:rPr lang="en-US" b="0" i="1" dirty="0" smtClean="0">
                          <a:latin typeface="Cambria Math" panose="02040503050406030204" pitchFamily="18" charset="0"/>
                        </a:rPr>
                        <m:t>→</m:t>
                      </m:r>
                      <m:sSup>
                        <m:sSupPr>
                          <m:ctrlPr>
                            <a:rPr lang="en-US" b="0" i="1" dirty="0" smtClean="0">
                              <a:latin typeface="Cambria Math" panose="02040503050406030204" pitchFamily="18" charset="0"/>
                            </a:rPr>
                          </m:ctrlPr>
                        </m:sSupPr>
                        <m:e>
                          <m:r>
                            <m:rPr>
                              <m:sty m:val="p"/>
                            </m:rPr>
                            <a:rPr lang="en-US" b="0" i="0" dirty="0" smtClean="0">
                              <a:latin typeface="Cambria Math" panose="02040503050406030204" pitchFamily="18" charset="0"/>
                            </a:rPr>
                            <m:t>Mg</m:t>
                          </m:r>
                        </m:e>
                        <m:sup>
                          <m:r>
                            <a:rPr lang="en-US" b="0" i="1" dirty="0" smtClean="0">
                              <a:latin typeface="Cambria Math" panose="02040503050406030204" pitchFamily="18" charset="0"/>
                            </a:rPr>
                            <m:t>7+</m:t>
                          </m:r>
                        </m:sup>
                      </m:sSup>
                      <m:r>
                        <a:rPr lang="en-US" b="0" i="1" dirty="0" smtClean="0">
                          <a:latin typeface="Cambria Math" panose="02040503050406030204" pitchFamily="18" charset="0"/>
                        </a:rPr>
                        <m:t>+</m:t>
                      </m:r>
                      <m:sSup>
                        <m:sSupPr>
                          <m:ctrlPr>
                            <a:rPr lang="en-US" b="0" i="1" dirty="0" smtClean="0">
                              <a:latin typeface="Cambria Math" panose="02040503050406030204" pitchFamily="18" charset="0"/>
                            </a:rPr>
                          </m:ctrlPr>
                        </m:sSupPr>
                        <m:e>
                          <m:r>
                            <m:rPr>
                              <m:sty m:val="p"/>
                            </m:rPr>
                            <a:rPr lang="en-US" i="0" dirty="0">
                              <a:latin typeface="Cambria Math" panose="02040503050406030204" pitchFamily="18" charset="0"/>
                            </a:rPr>
                            <m:t>H</m:t>
                          </m:r>
                        </m:e>
                        <m:sup>
                          <m:r>
                            <a:rPr lang="en-US" b="0" i="1" dirty="0" smtClean="0">
                              <a:latin typeface="Cambria Math" panose="02040503050406030204" pitchFamily="18" charset="0"/>
                            </a:rPr>
                            <m:t>+</m:t>
                          </m:r>
                        </m:sup>
                      </m:sSup>
                    </m:oMath>
                  </m:oMathPara>
                </a14:m>
                <a:endParaRPr lang="en-US" dirty="0"/>
              </a:p>
              <a:p>
                <a:pPr marL="0" indent="0">
                  <a:buNone/>
                </a:pPr>
                <a14:m>
                  <m:oMathPara xmlns:m="http://schemas.openxmlformats.org/officeDocument/2006/math">
                    <m:oMathParaPr>
                      <m:jc m:val="centerGroup"/>
                    </m:oMathParaPr>
                    <m:oMath xmlns:m="http://schemas.openxmlformats.org/officeDocument/2006/math">
                      <m:sSup>
                        <m:sSupPr>
                          <m:ctrlPr>
                            <a:rPr lang="en-US" b="0" i="1" dirty="0" smtClean="0">
                              <a:latin typeface="Cambria Math" panose="02040503050406030204" pitchFamily="18" charset="0"/>
                            </a:rPr>
                          </m:ctrlPr>
                        </m:sSupPr>
                        <m:e>
                          <m:r>
                            <m:rPr>
                              <m:sty m:val="p"/>
                            </m:rPr>
                            <a:rPr lang="en-US" b="0" i="0" dirty="0" smtClean="0">
                              <a:latin typeface="Cambria Math" panose="02040503050406030204" pitchFamily="18" charset="0"/>
                            </a:rPr>
                            <m:t>Mg</m:t>
                          </m:r>
                        </m:e>
                        <m:sup>
                          <m:r>
                            <a:rPr lang="en-US" b="0" i="1" dirty="0" smtClean="0">
                              <a:latin typeface="Cambria Math" panose="02040503050406030204" pitchFamily="18" charset="0"/>
                            </a:rPr>
                            <m:t>12+</m:t>
                          </m:r>
                        </m:sup>
                      </m:sSup>
                      <m:r>
                        <a:rPr lang="en-US" b="0" i="1" dirty="0" smtClean="0">
                          <a:latin typeface="Cambria Math" panose="02040503050406030204" pitchFamily="18" charset="0"/>
                        </a:rPr>
                        <m:t>+</m:t>
                      </m:r>
                      <m:r>
                        <m:rPr>
                          <m:sty m:val="p"/>
                        </m:rPr>
                        <a:rPr lang="en-US" b="0" i="0" dirty="0" smtClean="0">
                          <a:latin typeface="Cambria Math" panose="02040503050406030204" pitchFamily="18" charset="0"/>
                        </a:rPr>
                        <m:t>He</m:t>
                      </m:r>
                      <m:r>
                        <a:rPr lang="en-US" b="0" i="1" dirty="0" smtClean="0">
                          <a:latin typeface="Cambria Math" panose="02040503050406030204" pitchFamily="18" charset="0"/>
                        </a:rPr>
                        <m:t>→</m:t>
                      </m:r>
                      <m:sSup>
                        <m:sSupPr>
                          <m:ctrlPr>
                            <a:rPr lang="en-US" b="0" i="1" dirty="0" smtClean="0">
                              <a:latin typeface="Cambria Math" panose="02040503050406030204" pitchFamily="18" charset="0"/>
                            </a:rPr>
                          </m:ctrlPr>
                        </m:sSupPr>
                        <m:e>
                          <m:r>
                            <m:rPr>
                              <m:sty m:val="p"/>
                            </m:rPr>
                            <a:rPr lang="en-US" b="0" i="0" dirty="0" smtClean="0">
                              <a:latin typeface="Cambria Math" panose="02040503050406030204" pitchFamily="18" charset="0"/>
                            </a:rPr>
                            <m:t>Mg</m:t>
                          </m:r>
                        </m:e>
                        <m:sup>
                          <m:r>
                            <a:rPr lang="en-US" b="0" i="1" dirty="0" smtClean="0">
                              <a:latin typeface="Cambria Math" panose="02040503050406030204" pitchFamily="18" charset="0"/>
                            </a:rPr>
                            <m:t>11+</m:t>
                          </m:r>
                        </m:sup>
                      </m:sSup>
                      <m:r>
                        <a:rPr lang="en-US" b="0" i="1" dirty="0" smtClean="0">
                          <a:latin typeface="Cambria Math" panose="02040503050406030204" pitchFamily="18" charset="0"/>
                        </a:rPr>
                        <m:t>+</m:t>
                      </m:r>
                      <m:sSup>
                        <m:sSupPr>
                          <m:ctrlPr>
                            <a:rPr lang="en-US" b="0" i="1" dirty="0" smtClean="0">
                              <a:latin typeface="Cambria Math" panose="02040503050406030204" pitchFamily="18" charset="0"/>
                            </a:rPr>
                          </m:ctrlPr>
                        </m:sSupPr>
                        <m:e>
                          <m:r>
                            <m:rPr>
                              <m:sty m:val="p"/>
                            </m:rPr>
                            <a:rPr lang="en-US" i="0" dirty="0">
                              <a:latin typeface="Cambria Math" panose="02040503050406030204" pitchFamily="18" charset="0"/>
                            </a:rPr>
                            <m:t>H</m:t>
                          </m:r>
                          <m:r>
                            <m:rPr>
                              <m:sty m:val="p"/>
                            </m:rPr>
                            <a:rPr lang="en-US" b="0" i="0" dirty="0" smtClean="0">
                              <a:latin typeface="Cambria Math" panose="02040503050406030204" pitchFamily="18" charset="0"/>
                            </a:rPr>
                            <m:t>e</m:t>
                          </m:r>
                        </m:e>
                        <m:sup>
                          <m:r>
                            <a:rPr lang="en-US" b="0" i="1" dirty="0" smtClean="0">
                              <a:latin typeface="Cambria Math" panose="02040503050406030204" pitchFamily="18" charset="0"/>
                            </a:rPr>
                            <m:t>+</m:t>
                          </m:r>
                        </m:sup>
                      </m:sSup>
                    </m:oMath>
                  </m:oMathPara>
                </a14:m>
                <a:endParaRPr lang="en-US" dirty="0"/>
              </a:p>
              <a:p>
                <a:pPr marL="0" indent="0">
                  <a:buNone/>
                </a:pPr>
                <a14:m>
                  <m:oMathPara xmlns:m="http://schemas.openxmlformats.org/officeDocument/2006/math">
                    <m:oMathParaPr>
                      <m:jc m:val="centerGroup"/>
                    </m:oMathParaPr>
                    <m:oMath xmlns:m="http://schemas.openxmlformats.org/officeDocument/2006/math">
                      <m:sSup>
                        <m:sSupPr>
                          <m:ctrlPr>
                            <a:rPr lang="en-US" b="0" i="1" dirty="0" smtClean="0">
                              <a:latin typeface="Cambria Math" panose="02040503050406030204" pitchFamily="18" charset="0"/>
                            </a:rPr>
                          </m:ctrlPr>
                        </m:sSupPr>
                        <m:e>
                          <m:r>
                            <m:rPr>
                              <m:sty m:val="p"/>
                            </m:rPr>
                            <a:rPr lang="en-US" b="0" i="0" dirty="0" smtClean="0">
                              <a:latin typeface="Cambria Math" panose="02040503050406030204" pitchFamily="18" charset="0"/>
                            </a:rPr>
                            <m:t>Mg</m:t>
                          </m:r>
                        </m:e>
                        <m:sup>
                          <m:r>
                            <a:rPr lang="en-US" b="0" i="1" dirty="0" smtClean="0">
                              <a:latin typeface="Cambria Math" panose="02040503050406030204" pitchFamily="18" charset="0"/>
                            </a:rPr>
                            <m:t>11+</m:t>
                          </m:r>
                        </m:sup>
                      </m:sSup>
                      <m:r>
                        <a:rPr lang="en-US" b="0" i="1" dirty="0" smtClean="0">
                          <a:latin typeface="Cambria Math" panose="02040503050406030204" pitchFamily="18" charset="0"/>
                        </a:rPr>
                        <m:t>+</m:t>
                      </m:r>
                      <m:r>
                        <m:rPr>
                          <m:sty m:val="p"/>
                        </m:rPr>
                        <a:rPr lang="en-US" b="0" i="0" dirty="0" smtClean="0">
                          <a:latin typeface="Cambria Math" panose="02040503050406030204" pitchFamily="18" charset="0"/>
                        </a:rPr>
                        <m:t>He</m:t>
                      </m:r>
                      <m:r>
                        <a:rPr lang="en-US" b="0" i="1" dirty="0" smtClean="0">
                          <a:latin typeface="Cambria Math" panose="02040503050406030204" pitchFamily="18" charset="0"/>
                        </a:rPr>
                        <m:t>→</m:t>
                      </m:r>
                      <m:sSup>
                        <m:sSupPr>
                          <m:ctrlPr>
                            <a:rPr lang="en-US" b="0" i="1" dirty="0" smtClean="0">
                              <a:latin typeface="Cambria Math" panose="02040503050406030204" pitchFamily="18" charset="0"/>
                            </a:rPr>
                          </m:ctrlPr>
                        </m:sSupPr>
                        <m:e>
                          <m:r>
                            <m:rPr>
                              <m:sty m:val="p"/>
                            </m:rPr>
                            <a:rPr lang="en-US" b="0" i="0" dirty="0" smtClean="0">
                              <a:latin typeface="Cambria Math" panose="02040503050406030204" pitchFamily="18" charset="0"/>
                            </a:rPr>
                            <m:t>Mg</m:t>
                          </m:r>
                        </m:e>
                        <m:sup>
                          <m:r>
                            <a:rPr lang="en-US" b="0" i="1" dirty="0" smtClean="0">
                              <a:latin typeface="Cambria Math" panose="02040503050406030204" pitchFamily="18" charset="0"/>
                            </a:rPr>
                            <m:t>10+</m:t>
                          </m:r>
                        </m:sup>
                      </m:sSup>
                      <m:r>
                        <a:rPr lang="en-US" b="0" i="1" dirty="0" smtClean="0">
                          <a:latin typeface="Cambria Math" panose="02040503050406030204" pitchFamily="18" charset="0"/>
                        </a:rPr>
                        <m:t>+</m:t>
                      </m:r>
                      <m:sSup>
                        <m:sSupPr>
                          <m:ctrlPr>
                            <a:rPr lang="en-US" b="0" i="1" dirty="0" smtClean="0">
                              <a:latin typeface="Cambria Math" panose="02040503050406030204" pitchFamily="18" charset="0"/>
                            </a:rPr>
                          </m:ctrlPr>
                        </m:sSupPr>
                        <m:e>
                          <m:r>
                            <m:rPr>
                              <m:sty m:val="p"/>
                            </m:rPr>
                            <a:rPr lang="en-US" i="0" dirty="0">
                              <a:latin typeface="Cambria Math" panose="02040503050406030204" pitchFamily="18" charset="0"/>
                            </a:rPr>
                            <m:t>H</m:t>
                          </m:r>
                          <m:r>
                            <m:rPr>
                              <m:sty m:val="p"/>
                            </m:rPr>
                            <a:rPr lang="en-US" b="0" i="0" dirty="0" smtClean="0">
                              <a:latin typeface="Cambria Math" panose="02040503050406030204" pitchFamily="18" charset="0"/>
                            </a:rPr>
                            <m:t>e</m:t>
                          </m:r>
                        </m:e>
                        <m:sup>
                          <m:r>
                            <a:rPr lang="en-US" b="0" i="1" dirty="0" smtClean="0">
                              <a:latin typeface="Cambria Math" panose="02040503050406030204" pitchFamily="18" charset="0"/>
                            </a:rPr>
                            <m:t>+</m:t>
                          </m:r>
                        </m:sup>
                      </m:sSup>
                    </m:oMath>
                  </m:oMathPara>
                </a14:m>
                <a:endParaRPr lang="en-US" b="0" dirty="0"/>
              </a:p>
              <a:p>
                <a:pPr marL="0" indent="0">
                  <a:buNone/>
                </a:pPr>
                <a14:m>
                  <m:oMathPara xmlns:m="http://schemas.openxmlformats.org/officeDocument/2006/math">
                    <m:oMathParaPr>
                      <m:jc m:val="centerGroup"/>
                    </m:oMathParaPr>
                    <m:oMath xmlns:m="http://schemas.openxmlformats.org/officeDocument/2006/math">
                      <m:sSup>
                        <m:sSupPr>
                          <m:ctrlPr>
                            <a:rPr lang="en-US" b="0" i="1" dirty="0" smtClean="0">
                              <a:latin typeface="Cambria Math" panose="02040503050406030204" pitchFamily="18" charset="0"/>
                            </a:rPr>
                          </m:ctrlPr>
                        </m:sSupPr>
                        <m:e>
                          <m:r>
                            <m:rPr>
                              <m:sty m:val="p"/>
                            </m:rPr>
                            <a:rPr lang="en-US" b="0" i="0" dirty="0" smtClean="0">
                              <a:latin typeface="Cambria Math" panose="02040503050406030204" pitchFamily="18" charset="0"/>
                            </a:rPr>
                            <m:t>Mg</m:t>
                          </m:r>
                        </m:e>
                        <m:sup>
                          <m:r>
                            <a:rPr lang="en-US" b="0" i="1" dirty="0" smtClean="0">
                              <a:latin typeface="Cambria Math" panose="02040503050406030204" pitchFamily="18" charset="0"/>
                            </a:rPr>
                            <m:t>10+</m:t>
                          </m:r>
                        </m:sup>
                      </m:sSup>
                      <m:r>
                        <a:rPr lang="en-US" b="0" i="1" dirty="0" smtClean="0">
                          <a:latin typeface="Cambria Math" panose="02040503050406030204" pitchFamily="18" charset="0"/>
                        </a:rPr>
                        <m:t>+</m:t>
                      </m:r>
                      <m:r>
                        <m:rPr>
                          <m:sty m:val="p"/>
                        </m:rPr>
                        <a:rPr lang="en-US" b="0" i="0" dirty="0" smtClean="0">
                          <a:latin typeface="Cambria Math" panose="02040503050406030204" pitchFamily="18" charset="0"/>
                        </a:rPr>
                        <m:t>He</m:t>
                      </m:r>
                      <m:r>
                        <a:rPr lang="en-US" b="0" i="1" dirty="0" smtClean="0">
                          <a:latin typeface="Cambria Math" panose="02040503050406030204" pitchFamily="18" charset="0"/>
                        </a:rPr>
                        <m:t>→</m:t>
                      </m:r>
                      <m:sSup>
                        <m:sSupPr>
                          <m:ctrlPr>
                            <a:rPr lang="en-US" b="0" i="1" dirty="0" smtClean="0">
                              <a:latin typeface="Cambria Math" panose="02040503050406030204" pitchFamily="18" charset="0"/>
                            </a:rPr>
                          </m:ctrlPr>
                        </m:sSupPr>
                        <m:e>
                          <m:r>
                            <m:rPr>
                              <m:sty m:val="p"/>
                            </m:rPr>
                            <a:rPr lang="en-US" b="0" i="0" dirty="0" smtClean="0">
                              <a:latin typeface="Cambria Math" panose="02040503050406030204" pitchFamily="18" charset="0"/>
                            </a:rPr>
                            <m:t>Mg</m:t>
                          </m:r>
                        </m:e>
                        <m:sup>
                          <m:r>
                            <a:rPr lang="en-US" b="0" i="1" dirty="0" smtClean="0">
                              <a:latin typeface="Cambria Math" panose="02040503050406030204" pitchFamily="18" charset="0"/>
                            </a:rPr>
                            <m:t>9+</m:t>
                          </m:r>
                        </m:sup>
                      </m:sSup>
                      <m:r>
                        <a:rPr lang="en-US" b="0" i="1" dirty="0" smtClean="0">
                          <a:latin typeface="Cambria Math" panose="02040503050406030204" pitchFamily="18" charset="0"/>
                        </a:rPr>
                        <m:t>+</m:t>
                      </m:r>
                      <m:sSup>
                        <m:sSupPr>
                          <m:ctrlPr>
                            <a:rPr lang="en-US" b="0" i="1" dirty="0" smtClean="0">
                              <a:latin typeface="Cambria Math" panose="02040503050406030204" pitchFamily="18" charset="0"/>
                            </a:rPr>
                          </m:ctrlPr>
                        </m:sSupPr>
                        <m:e>
                          <m:r>
                            <m:rPr>
                              <m:sty m:val="p"/>
                            </m:rPr>
                            <a:rPr lang="en-US" i="0" dirty="0">
                              <a:latin typeface="Cambria Math" panose="02040503050406030204" pitchFamily="18" charset="0"/>
                            </a:rPr>
                            <m:t>H</m:t>
                          </m:r>
                          <m:r>
                            <m:rPr>
                              <m:sty m:val="p"/>
                            </m:rPr>
                            <a:rPr lang="en-US" b="0" i="0" dirty="0" smtClean="0">
                              <a:latin typeface="Cambria Math" panose="02040503050406030204" pitchFamily="18" charset="0"/>
                            </a:rPr>
                            <m:t>e</m:t>
                          </m:r>
                        </m:e>
                        <m:sup>
                          <m:r>
                            <a:rPr lang="en-US" b="0" i="1" dirty="0" smtClean="0">
                              <a:latin typeface="Cambria Math" panose="02040503050406030204" pitchFamily="18" charset="0"/>
                            </a:rPr>
                            <m:t>+</m:t>
                          </m:r>
                        </m:sup>
                      </m:sSup>
                    </m:oMath>
                  </m:oMathPara>
                </a14:m>
                <a:endParaRPr lang="en-US" b="0" dirty="0"/>
              </a:p>
              <a:p>
                <a:pPr marL="0" indent="0">
                  <a:buNone/>
                </a:pPr>
                <a14:m>
                  <m:oMathPara xmlns:m="http://schemas.openxmlformats.org/officeDocument/2006/math">
                    <m:oMathParaPr>
                      <m:jc m:val="centerGroup"/>
                    </m:oMathParaPr>
                    <m:oMath xmlns:m="http://schemas.openxmlformats.org/officeDocument/2006/math">
                      <m:sSup>
                        <m:sSupPr>
                          <m:ctrlPr>
                            <a:rPr lang="en-US" b="0" i="1" dirty="0" smtClean="0">
                              <a:latin typeface="Cambria Math" panose="02040503050406030204" pitchFamily="18" charset="0"/>
                            </a:rPr>
                          </m:ctrlPr>
                        </m:sSupPr>
                        <m:e>
                          <m:r>
                            <m:rPr>
                              <m:sty m:val="p"/>
                            </m:rPr>
                            <a:rPr lang="en-US" b="0" i="0" dirty="0" smtClean="0">
                              <a:latin typeface="Cambria Math" panose="02040503050406030204" pitchFamily="18" charset="0"/>
                            </a:rPr>
                            <m:t>Mg</m:t>
                          </m:r>
                        </m:e>
                        <m:sup>
                          <m:r>
                            <a:rPr lang="en-US" b="0" i="1" dirty="0" smtClean="0">
                              <a:latin typeface="Cambria Math" panose="02040503050406030204" pitchFamily="18" charset="0"/>
                            </a:rPr>
                            <m:t>9+</m:t>
                          </m:r>
                        </m:sup>
                      </m:sSup>
                      <m:r>
                        <a:rPr lang="en-US" b="0" i="1" dirty="0" smtClean="0">
                          <a:latin typeface="Cambria Math" panose="02040503050406030204" pitchFamily="18" charset="0"/>
                        </a:rPr>
                        <m:t>+</m:t>
                      </m:r>
                      <m:r>
                        <m:rPr>
                          <m:sty m:val="p"/>
                        </m:rPr>
                        <a:rPr lang="en-US" b="0" i="0" dirty="0" smtClean="0">
                          <a:latin typeface="Cambria Math" panose="02040503050406030204" pitchFamily="18" charset="0"/>
                        </a:rPr>
                        <m:t>He</m:t>
                      </m:r>
                      <m:r>
                        <a:rPr lang="en-US" b="0" i="1" dirty="0" smtClean="0">
                          <a:latin typeface="Cambria Math" panose="02040503050406030204" pitchFamily="18" charset="0"/>
                        </a:rPr>
                        <m:t>→</m:t>
                      </m:r>
                      <m:sSup>
                        <m:sSupPr>
                          <m:ctrlPr>
                            <a:rPr lang="en-US" b="0" i="1" dirty="0" smtClean="0">
                              <a:latin typeface="Cambria Math" panose="02040503050406030204" pitchFamily="18" charset="0"/>
                            </a:rPr>
                          </m:ctrlPr>
                        </m:sSupPr>
                        <m:e>
                          <m:r>
                            <m:rPr>
                              <m:sty m:val="p"/>
                            </m:rPr>
                            <a:rPr lang="en-US" b="0" i="0" dirty="0" smtClean="0">
                              <a:latin typeface="Cambria Math" panose="02040503050406030204" pitchFamily="18" charset="0"/>
                            </a:rPr>
                            <m:t>Mg</m:t>
                          </m:r>
                        </m:e>
                        <m:sup>
                          <m:r>
                            <a:rPr lang="en-US" b="0" i="1" dirty="0" smtClean="0">
                              <a:latin typeface="Cambria Math" panose="02040503050406030204" pitchFamily="18" charset="0"/>
                            </a:rPr>
                            <m:t>8+</m:t>
                          </m:r>
                        </m:sup>
                      </m:sSup>
                      <m:r>
                        <a:rPr lang="en-US" b="0" i="1" dirty="0" smtClean="0">
                          <a:latin typeface="Cambria Math" panose="02040503050406030204" pitchFamily="18" charset="0"/>
                        </a:rPr>
                        <m:t>+</m:t>
                      </m:r>
                      <m:sSup>
                        <m:sSupPr>
                          <m:ctrlPr>
                            <a:rPr lang="en-US" b="0" i="1" dirty="0" smtClean="0">
                              <a:latin typeface="Cambria Math" panose="02040503050406030204" pitchFamily="18" charset="0"/>
                            </a:rPr>
                          </m:ctrlPr>
                        </m:sSupPr>
                        <m:e>
                          <m:r>
                            <m:rPr>
                              <m:sty m:val="p"/>
                            </m:rPr>
                            <a:rPr lang="en-US" i="0" dirty="0">
                              <a:latin typeface="Cambria Math" panose="02040503050406030204" pitchFamily="18" charset="0"/>
                            </a:rPr>
                            <m:t>H</m:t>
                          </m:r>
                          <m:r>
                            <m:rPr>
                              <m:sty m:val="p"/>
                            </m:rPr>
                            <a:rPr lang="en-US" b="0" i="0" dirty="0" smtClean="0">
                              <a:latin typeface="Cambria Math" panose="02040503050406030204" pitchFamily="18" charset="0"/>
                            </a:rPr>
                            <m:t>e</m:t>
                          </m:r>
                        </m:e>
                        <m:sup>
                          <m:r>
                            <a:rPr lang="en-US" b="0" i="1" dirty="0" smtClean="0">
                              <a:latin typeface="Cambria Math" panose="02040503050406030204" pitchFamily="18" charset="0"/>
                            </a:rPr>
                            <m:t>+</m:t>
                          </m:r>
                        </m:sup>
                      </m:sSup>
                    </m:oMath>
                  </m:oMathPara>
                </a14:m>
                <a:endParaRPr lang="en-US" b="0" dirty="0"/>
              </a:p>
              <a:p>
                <a:pPr marL="0" indent="0">
                  <a:buNone/>
                </a:pPr>
                <a14:m>
                  <m:oMathPara xmlns:m="http://schemas.openxmlformats.org/officeDocument/2006/math">
                    <m:oMathParaPr>
                      <m:jc m:val="centerGroup"/>
                    </m:oMathParaPr>
                    <m:oMath xmlns:m="http://schemas.openxmlformats.org/officeDocument/2006/math">
                      <m:sSup>
                        <m:sSupPr>
                          <m:ctrlPr>
                            <a:rPr lang="en-US" b="0" i="1" dirty="0" smtClean="0">
                              <a:latin typeface="Cambria Math" panose="02040503050406030204" pitchFamily="18" charset="0"/>
                            </a:rPr>
                          </m:ctrlPr>
                        </m:sSupPr>
                        <m:e>
                          <m:r>
                            <m:rPr>
                              <m:sty m:val="p"/>
                            </m:rPr>
                            <a:rPr lang="en-US" b="0" i="0" dirty="0" smtClean="0">
                              <a:latin typeface="Cambria Math" panose="02040503050406030204" pitchFamily="18" charset="0"/>
                            </a:rPr>
                            <m:t>Mg</m:t>
                          </m:r>
                        </m:e>
                        <m:sup>
                          <m:r>
                            <a:rPr lang="en-US" b="0" i="1" dirty="0" smtClean="0">
                              <a:latin typeface="Cambria Math" panose="02040503050406030204" pitchFamily="18" charset="0"/>
                            </a:rPr>
                            <m:t>8+</m:t>
                          </m:r>
                        </m:sup>
                      </m:sSup>
                      <m:r>
                        <a:rPr lang="en-US" b="0" i="1" dirty="0" smtClean="0">
                          <a:latin typeface="Cambria Math" panose="02040503050406030204" pitchFamily="18" charset="0"/>
                        </a:rPr>
                        <m:t>+</m:t>
                      </m:r>
                      <m:r>
                        <m:rPr>
                          <m:sty m:val="p"/>
                        </m:rPr>
                        <a:rPr lang="en-US" b="0" i="0" dirty="0" smtClean="0">
                          <a:latin typeface="Cambria Math" panose="02040503050406030204" pitchFamily="18" charset="0"/>
                        </a:rPr>
                        <m:t>He</m:t>
                      </m:r>
                      <m:r>
                        <a:rPr lang="en-US" b="0" i="1" dirty="0" smtClean="0">
                          <a:latin typeface="Cambria Math" panose="02040503050406030204" pitchFamily="18" charset="0"/>
                        </a:rPr>
                        <m:t>→</m:t>
                      </m:r>
                      <m:sSup>
                        <m:sSupPr>
                          <m:ctrlPr>
                            <a:rPr lang="en-US" b="0" i="1" dirty="0" smtClean="0">
                              <a:latin typeface="Cambria Math" panose="02040503050406030204" pitchFamily="18" charset="0"/>
                            </a:rPr>
                          </m:ctrlPr>
                        </m:sSupPr>
                        <m:e>
                          <m:r>
                            <m:rPr>
                              <m:sty m:val="p"/>
                            </m:rPr>
                            <a:rPr lang="en-US" b="0" i="0" dirty="0" smtClean="0">
                              <a:latin typeface="Cambria Math" panose="02040503050406030204" pitchFamily="18" charset="0"/>
                            </a:rPr>
                            <m:t>Mg</m:t>
                          </m:r>
                        </m:e>
                        <m:sup>
                          <m:r>
                            <a:rPr lang="en-US" b="0" i="1" dirty="0" smtClean="0">
                              <a:latin typeface="Cambria Math" panose="02040503050406030204" pitchFamily="18" charset="0"/>
                            </a:rPr>
                            <m:t>7+</m:t>
                          </m:r>
                        </m:sup>
                      </m:sSup>
                      <m:r>
                        <a:rPr lang="en-US" b="0" i="1" dirty="0" smtClean="0">
                          <a:latin typeface="Cambria Math" panose="02040503050406030204" pitchFamily="18" charset="0"/>
                        </a:rPr>
                        <m:t>+</m:t>
                      </m:r>
                      <m:sSup>
                        <m:sSupPr>
                          <m:ctrlPr>
                            <a:rPr lang="en-US" b="0" i="1" dirty="0" smtClean="0">
                              <a:latin typeface="Cambria Math" panose="02040503050406030204" pitchFamily="18" charset="0"/>
                            </a:rPr>
                          </m:ctrlPr>
                        </m:sSupPr>
                        <m:e>
                          <m:r>
                            <m:rPr>
                              <m:sty m:val="p"/>
                            </m:rPr>
                            <a:rPr lang="en-US" i="0" dirty="0">
                              <a:latin typeface="Cambria Math" panose="02040503050406030204" pitchFamily="18" charset="0"/>
                            </a:rPr>
                            <m:t>H</m:t>
                          </m:r>
                          <m:r>
                            <m:rPr>
                              <m:sty m:val="p"/>
                            </m:rPr>
                            <a:rPr lang="en-US" b="0" i="0" dirty="0" smtClean="0">
                              <a:latin typeface="Cambria Math" panose="02040503050406030204" pitchFamily="18" charset="0"/>
                            </a:rPr>
                            <m:t>e</m:t>
                          </m:r>
                        </m:e>
                        <m:sup>
                          <m:r>
                            <a:rPr lang="en-US" b="0" i="1" dirty="0" smtClean="0">
                              <a:latin typeface="Cambria Math" panose="02040503050406030204" pitchFamily="18" charset="0"/>
                            </a:rPr>
                            <m:t>+</m:t>
                          </m:r>
                        </m:sup>
                      </m:sSup>
                    </m:oMath>
                  </m:oMathPara>
                </a14:m>
                <a:endParaRPr lang="en-US" dirty="0"/>
              </a:p>
              <a:p>
                <a:pPr marL="0" indent="0">
                  <a:buNone/>
                </a:pPr>
                <a:endParaRPr lang="en-US" dirty="0"/>
              </a:p>
              <a:p>
                <a:pPr marL="0" indent="0">
                  <a:buNone/>
                </a:pPr>
                <a:endParaRPr lang="en-US" dirty="0"/>
              </a:p>
              <a:p>
                <a:pPr marL="0" indent="0">
                  <a:buNone/>
                </a:pPr>
                <a:endParaRPr lang="en-US" dirty="0"/>
              </a:p>
            </p:txBody>
          </p:sp>
        </mc:Choice>
        <mc:Fallback>
          <p:sp>
            <p:nvSpPr>
              <p:cNvPr id="3" name="Content Placeholder 2">
                <a:extLst>
                  <a:ext uri="{FF2B5EF4-FFF2-40B4-BE49-F238E27FC236}">
                    <a16:creationId xmlns:a16="http://schemas.microsoft.com/office/drawing/2014/main" id="{5BA783EA-AA75-48D6-A024-3A09C6BA817C}"/>
                  </a:ext>
                </a:extLst>
              </p:cNvPr>
              <p:cNvSpPr>
                <a:spLocks noGrp="1" noRot="1" noChangeAspect="1" noMove="1" noResize="1" noEditPoints="1" noAdjustHandles="1" noChangeArrowheads="1" noChangeShapeType="1" noTextEdit="1"/>
              </p:cNvSpPr>
              <p:nvPr>
                <p:ph idx="1"/>
              </p:nvPr>
            </p:nvSpPr>
            <p:spPr>
              <a:xfrm>
                <a:off x="838200" y="1807633"/>
                <a:ext cx="10515600" cy="4369330"/>
              </a:xfr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22439755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a:extLst>
              <a:ext uri="{FF2B5EF4-FFF2-40B4-BE49-F238E27FC236}">
                <a16:creationId xmlns:a16="http://schemas.microsoft.com/office/drawing/2014/main" id="{FF2B0EB3-D975-4266-B447-3F798349FA46}"/>
              </a:ext>
            </a:extLst>
          </p:cNvPr>
          <p:cNvGraphicFramePr>
            <a:graphicFrameLocks noChangeAspect="1"/>
          </p:cNvGraphicFramePr>
          <p:nvPr>
            <p:extLst>
              <p:ext uri="{D42A27DB-BD31-4B8C-83A1-F6EECF244321}">
                <p14:modId xmlns:p14="http://schemas.microsoft.com/office/powerpoint/2010/main" val="2342849606"/>
              </p:ext>
            </p:extLst>
          </p:nvPr>
        </p:nvGraphicFramePr>
        <p:xfrm>
          <a:off x="1634597" y="513821"/>
          <a:ext cx="8250236" cy="5890785"/>
        </p:xfrm>
        <a:graphic>
          <a:graphicData uri="http://schemas.openxmlformats.org/presentationml/2006/ole">
            <mc:AlternateContent xmlns:mc="http://schemas.openxmlformats.org/markup-compatibility/2006">
              <mc:Choice xmlns:v="urn:schemas-microsoft-com:vml" Requires="v">
                <p:oleObj spid="_x0000_s24591" name="Acrobat Document" r:id="rId3" imgW="2502871" imgH="1786780" progId="AcroExch.Document.DC">
                  <p:embed/>
                </p:oleObj>
              </mc:Choice>
              <mc:Fallback>
                <p:oleObj name="Acrobat Document" r:id="rId3" imgW="2502871" imgH="1786780" progId="AcroExch.Document.DC">
                  <p:embed/>
                  <p:pic>
                    <p:nvPicPr>
                      <p:cNvPr id="0" name=""/>
                      <p:cNvPicPr/>
                      <p:nvPr/>
                    </p:nvPicPr>
                    <p:blipFill>
                      <a:blip r:embed="rId4"/>
                      <a:stretch>
                        <a:fillRect/>
                      </a:stretch>
                    </p:blipFill>
                    <p:spPr>
                      <a:xfrm>
                        <a:off x="1634597" y="513821"/>
                        <a:ext cx="8250236" cy="5890785"/>
                      </a:xfrm>
                      <a:prstGeom prst="rect">
                        <a:avLst/>
                      </a:prstGeom>
                    </p:spPr>
                  </p:pic>
                </p:oleObj>
              </mc:Fallback>
            </mc:AlternateContent>
          </a:graphicData>
        </a:graphic>
      </p:graphicFrame>
    </p:spTree>
    <p:extLst>
      <p:ext uri="{BB962C8B-B14F-4D97-AF65-F5344CB8AC3E}">
        <p14:creationId xmlns:p14="http://schemas.microsoft.com/office/powerpoint/2010/main" val="305402878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C51196B-78FA-4BE4-A33C-B70F07BBB4ED}"/>
                  </a:ext>
                </a:extLst>
              </p:cNvPr>
              <p:cNvSpPr>
                <a:spLocks noGrp="1"/>
              </p:cNvSpPr>
              <p:nvPr>
                <p:ph idx="1"/>
              </p:nvPr>
            </p:nvSpPr>
            <p:spPr>
              <a:xfrm>
                <a:off x="791633" y="1752600"/>
                <a:ext cx="10515600" cy="4610100"/>
              </a:xfrm>
            </p:spPr>
            <p:txBody>
              <a:bodyPr/>
              <a:lstStyle/>
              <a:p>
                <a:pPr marL="0" indent="0">
                  <a:buNone/>
                </a:pPr>
                <a:r>
                  <a:rPr lang="en-US" dirty="0"/>
                  <a:t>By plotting the given data, it is easy to see that the </a:t>
                </a:r>
                <a14:m>
                  <m:oMath xmlns:m="http://schemas.openxmlformats.org/officeDocument/2006/math">
                    <m:r>
                      <a:rPr lang="en-US" b="0" i="1" smtClean="0">
                        <a:latin typeface="Cambria Math" panose="02040503050406030204" pitchFamily="18" charset="0"/>
                      </a:rPr>
                      <m:t>ℓ</m:t>
                    </m:r>
                  </m:oMath>
                </a14:m>
                <a:r>
                  <a:rPr lang="en-US" dirty="0"/>
                  <a:t> values are linear. And by fitting a line, they converge at zero. Thus, any missing </a:t>
                </a:r>
                <a14:m>
                  <m:oMath xmlns:m="http://schemas.openxmlformats.org/officeDocument/2006/math">
                    <m:r>
                      <a:rPr lang="en-US" b="0" i="1" smtClean="0">
                        <a:latin typeface="Cambria Math" panose="02040503050406030204" pitchFamily="18" charset="0"/>
                      </a:rPr>
                      <m:t>ℓ</m:t>
                    </m:r>
                  </m:oMath>
                </a14:m>
                <a:r>
                  <a:rPr lang="en-US" dirty="0"/>
                  <a:t> values would fall on the fitted line.</a:t>
                </a:r>
              </a:p>
              <a:p>
                <a:pPr marL="0" indent="0">
                  <a:buNone/>
                </a:pPr>
                <a:endParaRPr lang="en-US" dirty="0"/>
              </a:p>
              <a:p>
                <a:pPr marL="0" indent="0">
                  <a:buNone/>
                </a:pPr>
                <a:r>
                  <a:rPr lang="en-US" dirty="0"/>
                  <a:t>The next plot shows the given and calculated values, which are used to perform the SEC cross section calculations.</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CC51196B-78FA-4BE4-A33C-B70F07BBB4ED}"/>
                  </a:ext>
                </a:extLst>
              </p:cNvPr>
              <p:cNvSpPr>
                <a:spLocks noGrp="1" noRot="1" noChangeAspect="1" noMove="1" noResize="1" noEditPoints="1" noAdjustHandles="1" noChangeArrowheads="1" noChangeShapeType="1" noTextEdit="1"/>
              </p:cNvSpPr>
              <p:nvPr>
                <p:ph idx="1"/>
              </p:nvPr>
            </p:nvSpPr>
            <p:spPr>
              <a:xfrm>
                <a:off x="791633" y="1752600"/>
                <a:ext cx="10515600" cy="4610100"/>
              </a:xfrm>
              <a:blipFill>
                <a:blip r:embed="rId2"/>
                <a:stretch>
                  <a:fillRect l="-1217" t="-2249" r="-638"/>
                </a:stretch>
              </a:blipFill>
            </p:spPr>
            <p:txBody>
              <a:bodyPr/>
              <a:lstStyle/>
              <a:p>
                <a:r>
                  <a:rPr lang="en-US">
                    <a:noFill/>
                  </a:rPr>
                  <a:t> </a:t>
                </a:r>
              </a:p>
            </p:txBody>
          </p:sp>
        </mc:Fallback>
      </mc:AlternateContent>
    </p:spTree>
    <p:extLst>
      <p:ext uri="{BB962C8B-B14F-4D97-AF65-F5344CB8AC3E}">
        <p14:creationId xmlns:p14="http://schemas.microsoft.com/office/powerpoint/2010/main" val="363606439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a:extLst>
              <a:ext uri="{FF2B5EF4-FFF2-40B4-BE49-F238E27FC236}">
                <a16:creationId xmlns:a16="http://schemas.microsoft.com/office/drawing/2014/main" id="{EF3A691F-377E-4A39-A5F8-4E1C776951BE}"/>
              </a:ext>
            </a:extLst>
          </p:cNvPr>
          <p:cNvGraphicFramePr>
            <a:graphicFrameLocks noChangeAspect="1"/>
          </p:cNvGraphicFramePr>
          <p:nvPr>
            <p:extLst>
              <p:ext uri="{D42A27DB-BD31-4B8C-83A1-F6EECF244321}">
                <p14:modId xmlns:p14="http://schemas.microsoft.com/office/powerpoint/2010/main" val="937992381"/>
              </p:ext>
            </p:extLst>
          </p:nvPr>
        </p:nvGraphicFramePr>
        <p:xfrm>
          <a:off x="1748896" y="706965"/>
          <a:ext cx="8199717" cy="5808133"/>
        </p:xfrm>
        <a:graphic>
          <a:graphicData uri="http://schemas.openxmlformats.org/presentationml/2006/ole">
            <mc:AlternateContent xmlns:mc="http://schemas.openxmlformats.org/markup-compatibility/2006">
              <mc:Choice xmlns:v="urn:schemas-microsoft-com:vml" Requires="v">
                <p:oleObj spid="_x0000_s25615" name="Acrobat Document" r:id="rId3" imgW="3657600" imgH="2590602" progId="AcroExch.Document.DC">
                  <p:embed/>
                </p:oleObj>
              </mc:Choice>
              <mc:Fallback>
                <p:oleObj name="Acrobat Document" r:id="rId3" imgW="3657600" imgH="2590602" progId="AcroExch.Document.DC">
                  <p:embed/>
                  <p:pic>
                    <p:nvPicPr>
                      <p:cNvPr id="0" name=""/>
                      <p:cNvPicPr/>
                      <p:nvPr/>
                    </p:nvPicPr>
                    <p:blipFill>
                      <a:blip r:embed="rId4"/>
                      <a:stretch>
                        <a:fillRect/>
                      </a:stretch>
                    </p:blipFill>
                    <p:spPr>
                      <a:xfrm>
                        <a:off x="1748896" y="706965"/>
                        <a:ext cx="8199717" cy="5808133"/>
                      </a:xfrm>
                      <a:prstGeom prst="rect">
                        <a:avLst/>
                      </a:prstGeom>
                    </p:spPr>
                  </p:pic>
                </p:oleObj>
              </mc:Fallback>
            </mc:AlternateContent>
          </a:graphicData>
        </a:graphic>
      </p:graphicFrame>
    </p:spTree>
    <p:extLst>
      <p:ext uri="{BB962C8B-B14F-4D97-AF65-F5344CB8AC3E}">
        <p14:creationId xmlns:p14="http://schemas.microsoft.com/office/powerpoint/2010/main" val="310764069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3BF8D6A-51F5-49EB-BB0A-F95D033F58C1}"/>
                  </a:ext>
                </a:extLst>
              </p:cNvPr>
              <p:cNvSpPr>
                <a:spLocks noGrp="1"/>
              </p:cNvSpPr>
              <p:nvPr>
                <p:ph idx="1"/>
              </p:nvPr>
            </p:nvSpPr>
            <p:spPr>
              <a:xfrm>
                <a:off x="838200" y="622301"/>
                <a:ext cx="10515600" cy="1003299"/>
              </a:xfrm>
            </p:spPr>
            <p:txBody>
              <a:bodyPr/>
              <a:lstStyle/>
              <a:p>
                <a:pPr marL="0" indent="0">
                  <a:buNone/>
                </a:pPr>
                <a:r>
                  <a:rPr lang="en-US" dirty="0"/>
                  <a:t>The given and estimated energies are used to calculate the SEC cross sections, as show below, for </a:t>
                </a:r>
                <a14:m>
                  <m:oMath xmlns:m="http://schemas.openxmlformats.org/officeDocument/2006/math">
                    <m:sSup>
                      <m:sSupPr>
                        <m:ctrlPr>
                          <a:rPr lang="en-US" b="0" i="1" smtClean="0">
                            <a:latin typeface="Cambria Math" panose="02040503050406030204" pitchFamily="18" charset="0"/>
                          </a:rPr>
                        </m:ctrlPr>
                      </m:sSupPr>
                      <m:e>
                        <m:r>
                          <m:rPr>
                            <m:sty m:val="p"/>
                          </m:rPr>
                          <a:rPr lang="en-US" b="0" i="0" smtClean="0">
                            <a:latin typeface="Cambria Math" panose="02040503050406030204" pitchFamily="18" charset="0"/>
                          </a:rPr>
                          <m:t>Fe</m:t>
                        </m:r>
                      </m:e>
                      <m:sup>
                        <m:r>
                          <a:rPr lang="en-US" b="0" i="1" smtClean="0">
                            <a:latin typeface="Cambria Math" panose="02040503050406030204" pitchFamily="18" charset="0"/>
                          </a:rPr>
                          <m:t>9+</m:t>
                        </m:r>
                      </m:sup>
                    </m:sSup>
                    <m:r>
                      <a:rPr lang="en-US" b="0" i="1" smtClean="0">
                        <a:latin typeface="Cambria Math" panose="02040503050406030204" pitchFamily="18" charset="0"/>
                      </a:rPr>
                      <m:t>+</m:t>
                    </m:r>
                    <m:r>
                      <a:rPr lang="en-US" b="0" i="1" smtClean="0">
                        <a:latin typeface="Cambria Math" panose="02040503050406030204" pitchFamily="18" charset="0"/>
                      </a:rPr>
                      <m:t>𝑋</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m:rPr>
                            <m:sty m:val="p"/>
                          </m:rPr>
                          <a:rPr lang="en-US" b="0" i="0" smtClean="0">
                            <a:latin typeface="Cambria Math" panose="02040503050406030204" pitchFamily="18" charset="0"/>
                          </a:rPr>
                          <m:t>Fe</m:t>
                        </m:r>
                      </m:e>
                      <m:sup>
                        <m:r>
                          <a:rPr lang="en-US" b="0" i="1" smtClean="0">
                            <a:latin typeface="Cambria Math" panose="02040503050406030204" pitchFamily="18" charset="0"/>
                          </a:rPr>
                          <m:t>8+</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𝑋</m:t>
                        </m:r>
                      </m:e>
                      <m:sup>
                        <m:r>
                          <a:rPr lang="en-US" b="0" i="1" smtClean="0">
                            <a:latin typeface="Cambria Math" panose="02040503050406030204" pitchFamily="18" charset="0"/>
                          </a:rPr>
                          <m:t>+</m:t>
                        </m:r>
                      </m:sup>
                    </m:sSup>
                  </m:oMath>
                </a14:m>
                <a:r>
                  <a:rPr lang="en-US" dirty="0"/>
                  <a:t>.</a:t>
                </a:r>
              </a:p>
            </p:txBody>
          </p:sp>
        </mc:Choice>
        <mc:Fallback xmlns="">
          <p:sp>
            <p:nvSpPr>
              <p:cNvPr id="3" name="Content Placeholder 2">
                <a:extLst>
                  <a:ext uri="{FF2B5EF4-FFF2-40B4-BE49-F238E27FC236}">
                    <a16:creationId xmlns:a16="http://schemas.microsoft.com/office/drawing/2014/main" id="{F3BF8D6A-51F5-49EB-BB0A-F95D033F58C1}"/>
                  </a:ext>
                </a:extLst>
              </p:cNvPr>
              <p:cNvSpPr>
                <a:spLocks noGrp="1" noRot="1" noChangeAspect="1" noMove="1" noResize="1" noEditPoints="1" noAdjustHandles="1" noChangeArrowheads="1" noChangeShapeType="1" noTextEdit="1"/>
              </p:cNvSpPr>
              <p:nvPr>
                <p:ph idx="1"/>
              </p:nvPr>
            </p:nvSpPr>
            <p:spPr>
              <a:xfrm>
                <a:off x="838200" y="622301"/>
                <a:ext cx="10515600" cy="1003299"/>
              </a:xfrm>
              <a:blipFill>
                <a:blip r:embed="rId3"/>
                <a:stretch>
                  <a:fillRect l="-1217" t="-9697" b="-3030"/>
                </a:stretch>
              </a:blipFill>
            </p:spPr>
            <p:txBody>
              <a:bodyPr/>
              <a:lstStyle/>
              <a:p>
                <a:r>
                  <a:rPr lang="en-US">
                    <a:noFill/>
                  </a:rPr>
                  <a:t> </a:t>
                </a:r>
              </a:p>
            </p:txBody>
          </p:sp>
        </mc:Fallback>
      </mc:AlternateContent>
      <p:graphicFrame>
        <p:nvGraphicFramePr>
          <p:cNvPr id="4" name="Object 3">
            <a:extLst>
              <a:ext uri="{FF2B5EF4-FFF2-40B4-BE49-F238E27FC236}">
                <a16:creationId xmlns:a16="http://schemas.microsoft.com/office/drawing/2014/main" id="{06FEA335-F3C8-4854-B85B-37255EBC9DA1}"/>
              </a:ext>
            </a:extLst>
          </p:cNvPr>
          <p:cNvGraphicFramePr>
            <a:graphicFrameLocks noChangeAspect="1"/>
          </p:cNvGraphicFramePr>
          <p:nvPr>
            <p:extLst>
              <p:ext uri="{D42A27DB-BD31-4B8C-83A1-F6EECF244321}">
                <p14:modId xmlns:p14="http://schemas.microsoft.com/office/powerpoint/2010/main" val="1340017807"/>
              </p:ext>
            </p:extLst>
          </p:nvPr>
        </p:nvGraphicFramePr>
        <p:xfrm>
          <a:off x="1939039" y="1625600"/>
          <a:ext cx="8313921" cy="4923367"/>
        </p:xfrm>
        <a:graphic>
          <a:graphicData uri="http://schemas.openxmlformats.org/presentationml/2006/ole">
            <mc:AlternateContent xmlns:mc="http://schemas.openxmlformats.org/markup-compatibility/2006">
              <mc:Choice xmlns:v="urn:schemas-microsoft-com:vml" Requires="v">
                <p:oleObj spid="_x0000_s26641" name="Acrobat Document" r:id="rId4" imgW="3737263" imgH="2213571" progId="AcroExch.Document.DC">
                  <p:embed/>
                </p:oleObj>
              </mc:Choice>
              <mc:Fallback>
                <p:oleObj name="Acrobat Document" r:id="rId4" imgW="3737263" imgH="2213571" progId="AcroExch.Document.DC">
                  <p:embed/>
                  <p:pic>
                    <p:nvPicPr>
                      <p:cNvPr id="0" name=""/>
                      <p:cNvPicPr/>
                      <p:nvPr/>
                    </p:nvPicPr>
                    <p:blipFill>
                      <a:blip r:embed="rId5"/>
                      <a:stretch>
                        <a:fillRect/>
                      </a:stretch>
                    </p:blipFill>
                    <p:spPr>
                      <a:xfrm>
                        <a:off x="1939039" y="1625600"/>
                        <a:ext cx="8313921" cy="4923367"/>
                      </a:xfrm>
                      <a:prstGeom prst="rect">
                        <a:avLst/>
                      </a:prstGeom>
                    </p:spPr>
                  </p:pic>
                </p:oleObj>
              </mc:Fallback>
            </mc:AlternateContent>
          </a:graphicData>
        </a:graphic>
      </p:graphicFrame>
    </p:spTree>
    <p:extLst>
      <p:ext uri="{BB962C8B-B14F-4D97-AF65-F5344CB8AC3E}">
        <p14:creationId xmlns:p14="http://schemas.microsoft.com/office/powerpoint/2010/main" val="288272358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0C54783-D0C8-46A9-8B83-3EBE860E949A}"/>
                  </a:ext>
                </a:extLst>
              </p:cNvPr>
              <p:cNvSpPr>
                <a:spLocks noGrp="1"/>
              </p:cNvSpPr>
              <p:nvPr>
                <p:ph idx="1"/>
              </p:nvPr>
            </p:nvSpPr>
            <p:spPr>
              <a:xfrm>
                <a:off x="838200" y="419101"/>
                <a:ext cx="10515600" cy="1397000"/>
              </a:xfrm>
            </p:spPr>
            <p:txBody>
              <a:bodyPr/>
              <a:lstStyle/>
              <a:p>
                <a:pPr marL="0" indent="0">
                  <a:buNone/>
                </a:pPr>
                <a:r>
                  <a:rPr lang="en-US" dirty="0"/>
                  <a:t>In the case of </a:t>
                </a:r>
                <a14:m>
                  <m:oMath xmlns:m="http://schemas.openxmlformats.org/officeDocument/2006/math">
                    <m:sSup>
                      <m:sSupPr>
                        <m:ctrlPr>
                          <a:rPr lang="en-US" b="0" i="1" smtClean="0">
                            <a:latin typeface="Cambria Math" panose="02040503050406030204" pitchFamily="18" charset="0"/>
                          </a:rPr>
                        </m:ctrlPr>
                      </m:sSupPr>
                      <m:e>
                        <m:r>
                          <m:rPr>
                            <m:sty m:val="p"/>
                          </m:rPr>
                          <a:rPr lang="en-US" b="0" i="0" smtClean="0">
                            <a:latin typeface="Cambria Math" panose="02040503050406030204" pitchFamily="18" charset="0"/>
                          </a:rPr>
                          <m:t>Fe</m:t>
                        </m:r>
                      </m:e>
                      <m:sup>
                        <m:r>
                          <a:rPr lang="en-US" b="0" i="1" smtClean="0">
                            <a:latin typeface="Cambria Math" panose="02040503050406030204" pitchFamily="18" charset="0"/>
                          </a:rPr>
                          <m:t>9+</m:t>
                        </m:r>
                      </m:sup>
                    </m:sSup>
                    <m:r>
                      <a:rPr lang="en-US" b="0" i="1" smtClean="0">
                        <a:latin typeface="Cambria Math" panose="02040503050406030204" pitchFamily="18" charset="0"/>
                      </a:rPr>
                      <m:t>+</m:t>
                    </m:r>
                    <m:r>
                      <m:rPr>
                        <m:sty m:val="p"/>
                      </m:rPr>
                      <a:rPr lang="en-US" b="0" i="0" smtClean="0">
                        <a:latin typeface="Cambria Math" panose="02040503050406030204" pitchFamily="18" charset="0"/>
                      </a:rPr>
                      <m:t>H</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m:rPr>
                            <m:sty m:val="p"/>
                          </m:rPr>
                          <a:rPr lang="en-US" b="0" i="0" smtClean="0">
                            <a:latin typeface="Cambria Math" panose="02040503050406030204" pitchFamily="18" charset="0"/>
                          </a:rPr>
                          <m:t>Fe</m:t>
                        </m:r>
                      </m:e>
                      <m:sup>
                        <m:r>
                          <a:rPr lang="en-US" b="0" i="1" smtClean="0">
                            <a:latin typeface="Cambria Math" panose="02040503050406030204" pitchFamily="18" charset="0"/>
                          </a:rPr>
                          <m:t>8+</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m:rPr>
                            <m:sty m:val="p"/>
                          </m:rPr>
                          <a:rPr lang="en-US" b="0" i="0" smtClean="0">
                            <a:latin typeface="Cambria Math" panose="02040503050406030204" pitchFamily="18" charset="0"/>
                          </a:rPr>
                          <m:t>H</m:t>
                        </m:r>
                      </m:e>
                      <m:sup>
                        <m:r>
                          <a:rPr lang="en-US" b="0" i="1" smtClean="0">
                            <a:latin typeface="Cambria Math" panose="02040503050406030204" pitchFamily="18" charset="0"/>
                          </a:rPr>
                          <m:t>+</m:t>
                        </m:r>
                      </m:sup>
                    </m:sSup>
                  </m:oMath>
                </a14:m>
                <a:r>
                  <a:rPr lang="en-US" dirty="0"/>
                  <a:t>, due to symmetry considerations, </a:t>
                </a:r>
                <a14:m>
                  <m:oMath xmlns:m="http://schemas.openxmlformats.org/officeDocument/2006/math">
                    <m:r>
                      <m:rPr>
                        <m:sty m:val="p"/>
                      </m:rPr>
                      <a:rPr lang="en-US" i="0" dirty="0" smtClean="0">
                        <a:latin typeface="Cambria Math" panose="02040503050406030204" pitchFamily="18" charset="0"/>
                      </a:rPr>
                      <m:t>Σ</m:t>
                    </m:r>
                  </m:oMath>
                </a14:m>
                <a:r>
                  <a:rPr lang="en-US" dirty="0"/>
                  <a:t> and </a:t>
                </a:r>
                <a14:m>
                  <m:oMath xmlns:m="http://schemas.openxmlformats.org/officeDocument/2006/math">
                    <m:r>
                      <m:rPr>
                        <m:sty m:val="p"/>
                      </m:rPr>
                      <a:rPr lang="en-US" i="0" dirty="0" smtClean="0">
                        <a:latin typeface="Cambria Math" panose="02040503050406030204" pitchFamily="18" charset="0"/>
                      </a:rPr>
                      <m:t>Π</m:t>
                    </m:r>
                  </m:oMath>
                </a14:m>
                <a:r>
                  <a:rPr lang="en-US" dirty="0"/>
                  <a:t> states are calculated separately. Further separated calculations are performed for singlets and triplets.</a:t>
                </a:r>
              </a:p>
            </p:txBody>
          </p:sp>
        </mc:Choice>
        <mc:Fallback xmlns="">
          <p:sp>
            <p:nvSpPr>
              <p:cNvPr id="3" name="Content Placeholder 2">
                <a:extLst>
                  <a:ext uri="{FF2B5EF4-FFF2-40B4-BE49-F238E27FC236}">
                    <a16:creationId xmlns:a16="http://schemas.microsoft.com/office/drawing/2014/main" id="{40C54783-D0C8-46A9-8B83-3EBE860E949A}"/>
                  </a:ext>
                </a:extLst>
              </p:cNvPr>
              <p:cNvSpPr>
                <a:spLocks noGrp="1" noRot="1" noChangeAspect="1" noMove="1" noResize="1" noEditPoints="1" noAdjustHandles="1" noChangeArrowheads="1" noChangeShapeType="1" noTextEdit="1"/>
              </p:cNvSpPr>
              <p:nvPr>
                <p:ph idx="1"/>
              </p:nvPr>
            </p:nvSpPr>
            <p:spPr>
              <a:xfrm>
                <a:off x="838200" y="419101"/>
                <a:ext cx="10515600" cy="1397000"/>
              </a:xfrm>
              <a:blipFill>
                <a:blip r:embed="rId3"/>
                <a:stretch>
                  <a:fillRect l="-1217" t="-7424" b="-1747"/>
                </a:stretch>
              </a:blipFill>
            </p:spPr>
            <p:txBody>
              <a:bodyPr/>
              <a:lstStyle/>
              <a:p>
                <a:r>
                  <a:rPr lang="en-US">
                    <a:noFill/>
                  </a:rPr>
                  <a:t> </a:t>
                </a:r>
              </a:p>
            </p:txBody>
          </p:sp>
        </mc:Fallback>
      </mc:AlternateContent>
      <p:graphicFrame>
        <p:nvGraphicFramePr>
          <p:cNvPr id="4" name="Object 3">
            <a:extLst>
              <a:ext uri="{FF2B5EF4-FFF2-40B4-BE49-F238E27FC236}">
                <a16:creationId xmlns:a16="http://schemas.microsoft.com/office/drawing/2014/main" id="{91C5A14C-F0E6-4336-9B8D-69704A2471A5}"/>
              </a:ext>
            </a:extLst>
          </p:cNvPr>
          <p:cNvGraphicFramePr>
            <a:graphicFrameLocks noChangeAspect="1"/>
          </p:cNvGraphicFramePr>
          <p:nvPr>
            <p:extLst>
              <p:ext uri="{D42A27DB-BD31-4B8C-83A1-F6EECF244321}">
                <p14:modId xmlns:p14="http://schemas.microsoft.com/office/powerpoint/2010/main" val="1260387205"/>
              </p:ext>
            </p:extLst>
          </p:nvPr>
        </p:nvGraphicFramePr>
        <p:xfrm>
          <a:off x="1910821" y="1816101"/>
          <a:ext cx="8378820" cy="4622798"/>
        </p:xfrm>
        <a:graphic>
          <a:graphicData uri="http://schemas.openxmlformats.org/presentationml/2006/ole">
            <mc:AlternateContent xmlns:mc="http://schemas.openxmlformats.org/markup-compatibility/2006">
              <mc:Choice xmlns:v="urn:schemas-microsoft-com:vml" Requires="v">
                <p:oleObj spid="_x0000_s27663" name="Acrobat Document" r:id="rId4" imgW="4282264" imgH="2362087" progId="AcroExch.Document.DC">
                  <p:embed/>
                </p:oleObj>
              </mc:Choice>
              <mc:Fallback>
                <p:oleObj name="Acrobat Document" r:id="rId4" imgW="4282264" imgH="2362087" progId="AcroExch.Document.DC">
                  <p:embed/>
                  <p:pic>
                    <p:nvPicPr>
                      <p:cNvPr id="0" name=""/>
                      <p:cNvPicPr/>
                      <p:nvPr/>
                    </p:nvPicPr>
                    <p:blipFill>
                      <a:blip r:embed="rId5"/>
                      <a:stretch>
                        <a:fillRect/>
                      </a:stretch>
                    </p:blipFill>
                    <p:spPr>
                      <a:xfrm>
                        <a:off x="1910821" y="1816101"/>
                        <a:ext cx="8378820" cy="4622798"/>
                      </a:xfrm>
                      <a:prstGeom prst="rect">
                        <a:avLst/>
                      </a:prstGeom>
                    </p:spPr>
                  </p:pic>
                </p:oleObj>
              </mc:Fallback>
            </mc:AlternateContent>
          </a:graphicData>
        </a:graphic>
      </p:graphicFrame>
    </p:spTree>
    <p:extLst>
      <p:ext uri="{BB962C8B-B14F-4D97-AF65-F5344CB8AC3E}">
        <p14:creationId xmlns:p14="http://schemas.microsoft.com/office/powerpoint/2010/main" val="236833071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699B43D-8514-48EB-8B85-6A6BF4B889CC}"/>
              </a:ext>
            </a:extLst>
          </p:cNvPr>
          <p:cNvSpPr>
            <a:spLocks noGrp="1"/>
          </p:cNvSpPr>
          <p:nvPr>
            <p:ph idx="1"/>
          </p:nvPr>
        </p:nvSpPr>
        <p:spPr>
          <a:xfrm>
            <a:off x="838200" y="668867"/>
            <a:ext cx="10515600" cy="1181100"/>
          </a:xfrm>
        </p:spPr>
        <p:txBody>
          <a:bodyPr/>
          <a:lstStyle/>
          <a:p>
            <a:pPr marL="0" indent="0">
              <a:buNone/>
            </a:pPr>
            <a:r>
              <a:rPr lang="en-US" dirty="0"/>
              <a:t>The four separate results are summed into </a:t>
            </a:r>
            <a:r>
              <a:rPr lang="en-US" i="1" dirty="0"/>
              <a:t>n</a:t>
            </a:r>
            <a:r>
              <a:rPr lang="en-US" dirty="0"/>
              <a:t>-resolved and total cross sections.</a:t>
            </a:r>
          </a:p>
        </p:txBody>
      </p:sp>
      <p:graphicFrame>
        <p:nvGraphicFramePr>
          <p:cNvPr id="10" name="Object 9">
            <a:extLst>
              <a:ext uri="{FF2B5EF4-FFF2-40B4-BE49-F238E27FC236}">
                <a16:creationId xmlns:a16="http://schemas.microsoft.com/office/drawing/2014/main" id="{A03D5664-88E8-4209-B164-AC9B306CB4F8}"/>
              </a:ext>
            </a:extLst>
          </p:cNvPr>
          <p:cNvGraphicFramePr>
            <a:graphicFrameLocks noChangeAspect="1"/>
          </p:cNvGraphicFramePr>
          <p:nvPr>
            <p:extLst>
              <p:ext uri="{D42A27DB-BD31-4B8C-83A1-F6EECF244321}">
                <p14:modId xmlns:p14="http://schemas.microsoft.com/office/powerpoint/2010/main" val="3454568269"/>
              </p:ext>
            </p:extLst>
          </p:nvPr>
        </p:nvGraphicFramePr>
        <p:xfrm>
          <a:off x="1685607" y="1600200"/>
          <a:ext cx="8820786" cy="5057349"/>
        </p:xfrm>
        <a:graphic>
          <a:graphicData uri="http://schemas.openxmlformats.org/presentationml/2006/ole">
            <mc:AlternateContent xmlns:mc="http://schemas.openxmlformats.org/markup-compatibility/2006">
              <mc:Choice xmlns:v="urn:schemas-microsoft-com:vml" Requires="v">
                <p:oleObj spid="_x0000_s28684" name="Acrobat Document" r:id="rId3" imgW="3787052" imgH="2171466" progId="AcroExch.Document.DC">
                  <p:embed/>
                </p:oleObj>
              </mc:Choice>
              <mc:Fallback>
                <p:oleObj name="Acrobat Document" r:id="rId3" imgW="3787052" imgH="2171466" progId="AcroExch.Document.DC">
                  <p:embed/>
                  <p:pic>
                    <p:nvPicPr>
                      <p:cNvPr id="0" name=""/>
                      <p:cNvPicPr/>
                      <p:nvPr/>
                    </p:nvPicPr>
                    <p:blipFill>
                      <a:blip r:embed="rId4"/>
                      <a:stretch>
                        <a:fillRect/>
                      </a:stretch>
                    </p:blipFill>
                    <p:spPr>
                      <a:xfrm>
                        <a:off x="1685607" y="1600200"/>
                        <a:ext cx="8820786" cy="5057349"/>
                      </a:xfrm>
                      <a:prstGeom prst="rect">
                        <a:avLst/>
                      </a:prstGeom>
                    </p:spPr>
                  </p:pic>
                </p:oleObj>
              </mc:Fallback>
            </mc:AlternateContent>
          </a:graphicData>
        </a:graphic>
      </p:graphicFrame>
    </p:spTree>
    <p:extLst>
      <p:ext uri="{BB962C8B-B14F-4D97-AF65-F5344CB8AC3E}">
        <p14:creationId xmlns:p14="http://schemas.microsoft.com/office/powerpoint/2010/main" val="407307594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71FB43BF-5088-4817-8AD2-93EB2813CF55}"/>
                  </a:ext>
                </a:extLst>
              </p:cNvPr>
              <p:cNvSpPr>
                <a:spLocks noGrp="1"/>
              </p:cNvSpPr>
              <p:nvPr>
                <p:ph type="title"/>
              </p:nvPr>
            </p:nvSpPr>
            <p:spPr/>
            <p:txBody>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m:rPr>
                              <m:sty m:val="p"/>
                            </m:rPr>
                            <a:rPr lang="en-US" b="0" i="0" smtClean="0">
                              <a:latin typeface="Cambria Math" panose="02040503050406030204" pitchFamily="18" charset="0"/>
                            </a:rPr>
                            <m:t>Fe</m:t>
                          </m:r>
                        </m:e>
                        <m:sup>
                          <m:r>
                            <a:rPr lang="en-US" b="0" i="1" smtClean="0">
                              <a:latin typeface="Cambria Math" panose="02040503050406030204" pitchFamily="18" charset="0"/>
                            </a:rPr>
                            <m:t>9+</m:t>
                          </m:r>
                        </m:sup>
                      </m:s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H</m:t>
                          </m:r>
                        </m:e>
                        <m:sub>
                          <m:r>
                            <a:rPr lang="en-US" b="0" i="0" smtClean="0">
                              <a:latin typeface="Cambria Math" panose="02040503050406030204" pitchFamily="18" charset="0"/>
                            </a:rPr>
                            <m:t>2</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m:rPr>
                              <m:sty m:val="p"/>
                            </m:rPr>
                            <a:rPr lang="en-US" b="0" i="0" smtClean="0">
                              <a:latin typeface="Cambria Math" panose="02040503050406030204" pitchFamily="18" charset="0"/>
                            </a:rPr>
                            <m:t>Fe</m:t>
                          </m:r>
                        </m:e>
                        <m:sup>
                          <m:r>
                            <a:rPr lang="en-US" b="0" i="1" smtClean="0">
                              <a:latin typeface="Cambria Math" panose="02040503050406030204" pitchFamily="18" charset="0"/>
                            </a:rPr>
                            <m:t>8+</m:t>
                          </m:r>
                        </m:sup>
                      </m:s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m:rPr>
                              <m:sty m:val="p"/>
                            </m:rPr>
                            <a:rPr lang="en-US" b="0" i="0" smtClean="0">
                              <a:latin typeface="Cambria Math" panose="02040503050406030204" pitchFamily="18" charset="0"/>
                            </a:rPr>
                            <m:t>H</m:t>
                          </m:r>
                        </m:e>
                        <m:sub>
                          <m:r>
                            <a:rPr lang="en-US" b="0" i="1" smtClean="0">
                              <a:latin typeface="Cambria Math" panose="02040503050406030204" pitchFamily="18" charset="0"/>
                            </a:rPr>
                            <m:t>2</m:t>
                          </m:r>
                        </m:sub>
                        <m:sup>
                          <m:r>
                            <a:rPr lang="en-US" b="0" i="1" smtClean="0">
                              <a:latin typeface="Cambria Math" panose="02040503050406030204" pitchFamily="18" charset="0"/>
                            </a:rPr>
                            <m:t>+</m:t>
                          </m:r>
                        </m:sup>
                      </m:sSubSup>
                    </m:oMath>
                  </m:oMathPara>
                </a14:m>
                <a:endParaRPr lang="en-US" dirty="0"/>
              </a:p>
            </p:txBody>
          </p:sp>
        </mc:Choice>
        <mc:Fallback xmlns="">
          <p:sp>
            <p:nvSpPr>
              <p:cNvPr id="2" name="Title 1">
                <a:extLst>
                  <a:ext uri="{FF2B5EF4-FFF2-40B4-BE49-F238E27FC236}">
                    <a16:creationId xmlns:a16="http://schemas.microsoft.com/office/drawing/2014/main" id="{71FB43BF-5088-4817-8AD2-93EB2813CF55}"/>
                  </a:ext>
                </a:extLst>
              </p:cNvPr>
              <p:cNvSpPr>
                <a:spLocks noGrp="1" noRot="1" noChangeAspect="1" noMove="1" noResize="1" noEditPoints="1" noAdjustHandles="1" noChangeArrowheads="1" noChangeShapeType="1" noTextEdit="1"/>
              </p:cNvSpPr>
              <p:nvPr>
                <p:ph type="title"/>
              </p:nvPr>
            </p:nvSpPr>
            <p:spPr>
              <a:blipFill>
                <a:blip r:embed="rId3"/>
                <a:stretch>
                  <a:fillRect/>
                </a:stretch>
              </a:blipFill>
            </p:spPr>
            <p:txBody>
              <a:bodyPr/>
              <a:lstStyle/>
              <a:p>
                <a:r>
                  <a:rPr lang="en-US">
                    <a:noFill/>
                  </a:rPr>
                  <a:t> </a:t>
                </a:r>
              </a:p>
            </p:txBody>
          </p:sp>
        </mc:Fallback>
      </mc:AlternateContent>
      <p:graphicFrame>
        <p:nvGraphicFramePr>
          <p:cNvPr id="4" name="Object 3">
            <a:extLst>
              <a:ext uri="{FF2B5EF4-FFF2-40B4-BE49-F238E27FC236}">
                <a16:creationId xmlns:a16="http://schemas.microsoft.com/office/drawing/2014/main" id="{D38CF056-C401-4396-B66D-B469F31F771C}"/>
              </a:ext>
            </a:extLst>
          </p:cNvPr>
          <p:cNvGraphicFramePr>
            <a:graphicFrameLocks noChangeAspect="1"/>
          </p:cNvGraphicFramePr>
          <p:nvPr>
            <p:extLst>
              <p:ext uri="{D42A27DB-BD31-4B8C-83A1-F6EECF244321}">
                <p14:modId xmlns:p14="http://schemas.microsoft.com/office/powerpoint/2010/main" val="2494540811"/>
              </p:ext>
            </p:extLst>
          </p:nvPr>
        </p:nvGraphicFramePr>
        <p:xfrm>
          <a:off x="6096001" y="1701800"/>
          <a:ext cx="5257800" cy="4791074"/>
        </p:xfrm>
        <a:graphic>
          <a:graphicData uri="http://schemas.openxmlformats.org/presentationml/2006/ole">
            <mc:AlternateContent xmlns:mc="http://schemas.openxmlformats.org/markup-compatibility/2006">
              <mc:Choice xmlns:v="urn:schemas-microsoft-com:vml" Requires="v">
                <p:oleObj spid="_x0000_s29720" name="Acrobat Document" r:id="rId4" imgW="3787052" imgH="2171466" progId="AcroExch.Document.DC">
                  <p:embed/>
                </p:oleObj>
              </mc:Choice>
              <mc:Fallback>
                <p:oleObj name="Acrobat Document" r:id="rId4" imgW="3787052" imgH="2171466" progId="AcroExch.Document.DC">
                  <p:embed/>
                  <p:pic>
                    <p:nvPicPr>
                      <p:cNvPr id="0" name=""/>
                      <p:cNvPicPr/>
                      <p:nvPr/>
                    </p:nvPicPr>
                    <p:blipFill>
                      <a:blip r:embed="rId5"/>
                      <a:stretch>
                        <a:fillRect/>
                      </a:stretch>
                    </p:blipFill>
                    <p:spPr>
                      <a:xfrm>
                        <a:off x="6096001" y="1701800"/>
                        <a:ext cx="5257800" cy="4791074"/>
                      </a:xfrm>
                      <a:prstGeom prst="rect">
                        <a:avLst/>
                      </a:prstGeom>
                    </p:spPr>
                  </p:pic>
                </p:oleObj>
              </mc:Fallback>
            </mc:AlternateContent>
          </a:graphicData>
        </a:graphic>
      </p:graphicFrame>
      <p:graphicFrame>
        <p:nvGraphicFramePr>
          <p:cNvPr id="5" name="Object 4">
            <a:extLst>
              <a:ext uri="{FF2B5EF4-FFF2-40B4-BE49-F238E27FC236}">
                <a16:creationId xmlns:a16="http://schemas.microsoft.com/office/drawing/2014/main" id="{1DC08EA0-B6E5-4812-91C0-0CB0DD25B509}"/>
              </a:ext>
            </a:extLst>
          </p:cNvPr>
          <p:cNvGraphicFramePr>
            <a:graphicFrameLocks noChangeAspect="1"/>
          </p:cNvGraphicFramePr>
          <p:nvPr>
            <p:extLst>
              <p:ext uri="{D42A27DB-BD31-4B8C-83A1-F6EECF244321}">
                <p14:modId xmlns:p14="http://schemas.microsoft.com/office/powerpoint/2010/main" val="3759177969"/>
              </p:ext>
            </p:extLst>
          </p:nvPr>
        </p:nvGraphicFramePr>
        <p:xfrm>
          <a:off x="838200" y="1701799"/>
          <a:ext cx="5257800" cy="4791075"/>
        </p:xfrm>
        <a:graphic>
          <a:graphicData uri="http://schemas.openxmlformats.org/presentationml/2006/ole">
            <mc:AlternateContent xmlns:mc="http://schemas.openxmlformats.org/markup-compatibility/2006">
              <mc:Choice xmlns:v="urn:schemas-microsoft-com:vml" Requires="v">
                <p:oleObj spid="_x0000_s29721" name="Acrobat Document" r:id="rId6" imgW="3882035" imgH="2182949" progId="AcroExch.Document.DC">
                  <p:embed/>
                </p:oleObj>
              </mc:Choice>
              <mc:Fallback>
                <p:oleObj name="Acrobat Document" r:id="rId6" imgW="3882035" imgH="2182949" progId="AcroExch.Document.DC">
                  <p:embed/>
                  <p:pic>
                    <p:nvPicPr>
                      <p:cNvPr id="0" name=""/>
                      <p:cNvPicPr/>
                      <p:nvPr/>
                    </p:nvPicPr>
                    <p:blipFill>
                      <a:blip r:embed="rId7"/>
                      <a:stretch>
                        <a:fillRect/>
                      </a:stretch>
                    </p:blipFill>
                    <p:spPr>
                      <a:xfrm>
                        <a:off x="838200" y="1701799"/>
                        <a:ext cx="5257800" cy="4791075"/>
                      </a:xfrm>
                      <a:prstGeom prst="rect">
                        <a:avLst/>
                      </a:prstGeom>
                    </p:spPr>
                  </p:pic>
                </p:oleObj>
              </mc:Fallback>
            </mc:AlternateContent>
          </a:graphicData>
        </a:graphic>
      </p:graphicFrame>
    </p:spTree>
    <p:extLst>
      <p:ext uri="{BB962C8B-B14F-4D97-AF65-F5344CB8AC3E}">
        <p14:creationId xmlns:p14="http://schemas.microsoft.com/office/powerpoint/2010/main" val="324791380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F7898077-5BE1-497F-B689-AE86042198A2}"/>
                  </a:ext>
                </a:extLst>
              </p:cNvPr>
              <p:cNvSpPr>
                <a:spLocks noGrp="1"/>
              </p:cNvSpPr>
              <p:nvPr>
                <p:ph type="title"/>
              </p:nvPr>
            </p:nvSpPr>
            <p:spPr/>
            <p:txBody>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m:rPr>
                              <m:sty m:val="p"/>
                            </m:rPr>
                            <a:rPr lang="en-US" b="0" i="0" smtClean="0">
                              <a:latin typeface="Cambria Math" panose="02040503050406030204" pitchFamily="18" charset="0"/>
                            </a:rPr>
                            <m:t>Fe</m:t>
                          </m:r>
                        </m:e>
                        <m:sup>
                          <m:r>
                            <a:rPr lang="en-US" b="0" i="1" smtClean="0">
                              <a:latin typeface="Cambria Math" panose="02040503050406030204" pitchFamily="18" charset="0"/>
                            </a:rPr>
                            <m:t>9+</m:t>
                          </m:r>
                        </m:sup>
                      </m:sSup>
                      <m:r>
                        <a:rPr lang="en-US" b="0" i="1" smtClean="0">
                          <a:latin typeface="Cambria Math" panose="02040503050406030204" pitchFamily="18" charset="0"/>
                        </a:rPr>
                        <m:t>+</m:t>
                      </m:r>
                      <m:r>
                        <m:rPr>
                          <m:sty m:val="p"/>
                        </m:rPr>
                        <a:rPr lang="en-US" b="0" i="0" smtClean="0">
                          <a:latin typeface="Cambria Math" panose="02040503050406030204" pitchFamily="18" charset="0"/>
                        </a:rPr>
                        <m:t>He</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m:rPr>
                              <m:sty m:val="p"/>
                            </m:rPr>
                            <a:rPr lang="en-US" b="0" i="0" smtClean="0">
                              <a:latin typeface="Cambria Math" panose="02040503050406030204" pitchFamily="18" charset="0"/>
                            </a:rPr>
                            <m:t>Fe</m:t>
                          </m:r>
                        </m:e>
                        <m:sup>
                          <m:r>
                            <a:rPr lang="en-US" b="0" i="1" smtClean="0">
                              <a:latin typeface="Cambria Math" panose="02040503050406030204" pitchFamily="18" charset="0"/>
                            </a:rPr>
                            <m:t>8+</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m:rPr>
                              <m:sty m:val="p"/>
                            </m:rPr>
                            <a:rPr lang="en-US" b="0" i="0" smtClean="0">
                              <a:latin typeface="Cambria Math" panose="02040503050406030204" pitchFamily="18" charset="0"/>
                            </a:rPr>
                            <m:t>He</m:t>
                          </m:r>
                        </m:e>
                        <m:sup>
                          <m:r>
                            <a:rPr lang="en-US" b="0" i="1" smtClean="0">
                              <a:latin typeface="Cambria Math" panose="02040503050406030204" pitchFamily="18" charset="0"/>
                            </a:rPr>
                            <m:t>+</m:t>
                          </m:r>
                        </m:sup>
                      </m:sSup>
                    </m:oMath>
                  </m:oMathPara>
                </a14:m>
                <a:endParaRPr lang="en-US" dirty="0"/>
              </a:p>
            </p:txBody>
          </p:sp>
        </mc:Choice>
        <mc:Fallback xmlns="">
          <p:sp>
            <p:nvSpPr>
              <p:cNvPr id="2" name="Title 1">
                <a:extLst>
                  <a:ext uri="{FF2B5EF4-FFF2-40B4-BE49-F238E27FC236}">
                    <a16:creationId xmlns:a16="http://schemas.microsoft.com/office/drawing/2014/main" id="{F7898077-5BE1-497F-B689-AE86042198A2}"/>
                  </a:ext>
                </a:extLst>
              </p:cNvPr>
              <p:cNvSpPr>
                <a:spLocks noGrp="1" noRot="1" noChangeAspect="1" noMove="1" noResize="1" noEditPoints="1" noAdjustHandles="1" noChangeArrowheads="1" noChangeShapeType="1" noTextEdit="1"/>
              </p:cNvSpPr>
              <p:nvPr>
                <p:ph type="title"/>
              </p:nvPr>
            </p:nvSpPr>
            <p:spPr>
              <a:blipFill>
                <a:blip r:embed="rId3"/>
                <a:stretch>
                  <a:fillRect/>
                </a:stretch>
              </a:blipFill>
            </p:spPr>
            <p:txBody>
              <a:bodyPr/>
              <a:lstStyle/>
              <a:p>
                <a:r>
                  <a:rPr lang="en-US">
                    <a:noFill/>
                  </a:rPr>
                  <a:t> </a:t>
                </a:r>
              </a:p>
            </p:txBody>
          </p:sp>
        </mc:Fallback>
      </mc:AlternateContent>
      <p:graphicFrame>
        <p:nvGraphicFramePr>
          <p:cNvPr id="4" name="Object 3">
            <a:extLst>
              <a:ext uri="{FF2B5EF4-FFF2-40B4-BE49-F238E27FC236}">
                <a16:creationId xmlns:a16="http://schemas.microsoft.com/office/drawing/2014/main" id="{A2572A5A-CBEF-4EF4-9814-CF58E72F367B}"/>
              </a:ext>
            </a:extLst>
          </p:cNvPr>
          <p:cNvGraphicFramePr>
            <a:graphicFrameLocks noChangeAspect="1"/>
          </p:cNvGraphicFramePr>
          <p:nvPr>
            <p:extLst>
              <p:ext uri="{D42A27DB-BD31-4B8C-83A1-F6EECF244321}">
                <p14:modId xmlns:p14="http://schemas.microsoft.com/office/powerpoint/2010/main" val="2148369800"/>
              </p:ext>
            </p:extLst>
          </p:nvPr>
        </p:nvGraphicFramePr>
        <p:xfrm>
          <a:off x="6096001" y="1690688"/>
          <a:ext cx="5257800" cy="4802186"/>
        </p:xfrm>
        <a:graphic>
          <a:graphicData uri="http://schemas.openxmlformats.org/presentationml/2006/ole">
            <mc:AlternateContent xmlns:mc="http://schemas.openxmlformats.org/markup-compatibility/2006">
              <mc:Choice xmlns:v="urn:schemas-microsoft-com:vml" Requires="v">
                <p:oleObj spid="_x0000_s30742" name="Acrobat Document" r:id="rId4" imgW="3787052" imgH="2171466" progId="AcroExch.Document.DC">
                  <p:embed/>
                </p:oleObj>
              </mc:Choice>
              <mc:Fallback>
                <p:oleObj name="Acrobat Document" r:id="rId4" imgW="3787052" imgH="2171466" progId="AcroExch.Document.DC">
                  <p:embed/>
                  <p:pic>
                    <p:nvPicPr>
                      <p:cNvPr id="0" name=""/>
                      <p:cNvPicPr/>
                      <p:nvPr/>
                    </p:nvPicPr>
                    <p:blipFill>
                      <a:blip r:embed="rId5"/>
                      <a:stretch>
                        <a:fillRect/>
                      </a:stretch>
                    </p:blipFill>
                    <p:spPr>
                      <a:xfrm>
                        <a:off x="6096001" y="1690688"/>
                        <a:ext cx="5257800" cy="4802186"/>
                      </a:xfrm>
                      <a:prstGeom prst="rect">
                        <a:avLst/>
                      </a:prstGeom>
                    </p:spPr>
                  </p:pic>
                </p:oleObj>
              </mc:Fallback>
            </mc:AlternateContent>
          </a:graphicData>
        </a:graphic>
      </p:graphicFrame>
      <p:graphicFrame>
        <p:nvGraphicFramePr>
          <p:cNvPr id="5" name="Object 4">
            <a:extLst>
              <a:ext uri="{FF2B5EF4-FFF2-40B4-BE49-F238E27FC236}">
                <a16:creationId xmlns:a16="http://schemas.microsoft.com/office/drawing/2014/main" id="{60EB171B-9985-4D4E-99CB-811CF5FCA3F4}"/>
              </a:ext>
            </a:extLst>
          </p:cNvPr>
          <p:cNvGraphicFramePr>
            <a:graphicFrameLocks noChangeAspect="1"/>
          </p:cNvGraphicFramePr>
          <p:nvPr>
            <p:extLst>
              <p:ext uri="{D42A27DB-BD31-4B8C-83A1-F6EECF244321}">
                <p14:modId xmlns:p14="http://schemas.microsoft.com/office/powerpoint/2010/main" val="592092484"/>
              </p:ext>
            </p:extLst>
          </p:nvPr>
        </p:nvGraphicFramePr>
        <p:xfrm>
          <a:off x="838200" y="1690688"/>
          <a:ext cx="5257800" cy="4802187"/>
        </p:xfrm>
        <a:graphic>
          <a:graphicData uri="http://schemas.openxmlformats.org/presentationml/2006/ole">
            <mc:AlternateContent xmlns:mc="http://schemas.openxmlformats.org/markup-compatibility/2006">
              <mc:Choice xmlns:v="urn:schemas-microsoft-com:vml" Requires="v">
                <p:oleObj spid="_x0000_s30743" name="Acrobat Document" r:id="rId6" imgW="3927994" imgH="2194432" progId="AcroExch.Document.DC">
                  <p:embed/>
                </p:oleObj>
              </mc:Choice>
              <mc:Fallback>
                <p:oleObj name="Acrobat Document" r:id="rId6" imgW="3927994" imgH="2194432" progId="AcroExch.Document.DC">
                  <p:embed/>
                  <p:pic>
                    <p:nvPicPr>
                      <p:cNvPr id="0" name=""/>
                      <p:cNvPicPr/>
                      <p:nvPr/>
                    </p:nvPicPr>
                    <p:blipFill>
                      <a:blip r:embed="rId7"/>
                      <a:stretch>
                        <a:fillRect/>
                      </a:stretch>
                    </p:blipFill>
                    <p:spPr>
                      <a:xfrm>
                        <a:off x="838200" y="1690688"/>
                        <a:ext cx="5257800" cy="4802187"/>
                      </a:xfrm>
                      <a:prstGeom prst="rect">
                        <a:avLst/>
                      </a:prstGeom>
                    </p:spPr>
                  </p:pic>
                </p:oleObj>
              </mc:Fallback>
            </mc:AlternateContent>
          </a:graphicData>
        </a:graphic>
      </p:graphicFrame>
    </p:spTree>
    <p:extLst>
      <p:ext uri="{BB962C8B-B14F-4D97-AF65-F5344CB8AC3E}">
        <p14:creationId xmlns:p14="http://schemas.microsoft.com/office/powerpoint/2010/main" val="426593778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DB42CCB-0DA9-4CED-8656-566472771A61}"/>
                  </a:ext>
                </a:extLst>
              </p:cNvPr>
              <p:cNvSpPr>
                <a:spLocks noGrp="1"/>
              </p:cNvSpPr>
              <p:nvPr>
                <p:ph idx="1"/>
              </p:nvPr>
            </p:nvSpPr>
            <p:spPr>
              <a:xfrm>
                <a:off x="838200" y="618067"/>
                <a:ext cx="10515600" cy="1011766"/>
              </a:xfrm>
            </p:spPr>
            <p:txBody>
              <a:bodyPr/>
              <a:lstStyle/>
              <a:p>
                <a:pPr marL="0" indent="0">
                  <a:buNone/>
                </a:pPr>
                <a14:m>
                  <m:oMath xmlns:m="http://schemas.openxmlformats.org/officeDocument/2006/math">
                    <m:sSup>
                      <m:sSupPr>
                        <m:ctrlPr>
                          <a:rPr lang="en-US" b="0" i="1" smtClean="0">
                            <a:latin typeface="Cambria Math" panose="02040503050406030204" pitchFamily="18" charset="0"/>
                          </a:rPr>
                        </m:ctrlPr>
                      </m:sSupPr>
                      <m:e>
                        <m:r>
                          <m:rPr>
                            <m:sty m:val="p"/>
                          </m:rPr>
                          <a:rPr lang="en-US" b="0" i="0" smtClean="0">
                            <a:latin typeface="Cambria Math" panose="02040503050406030204" pitchFamily="18" charset="0"/>
                          </a:rPr>
                          <m:t>Fe</m:t>
                        </m:r>
                      </m:e>
                      <m:sup>
                        <m:r>
                          <a:rPr lang="en-US" b="0" i="1" smtClean="0">
                            <a:latin typeface="Cambria Math" panose="02040503050406030204" pitchFamily="18" charset="0"/>
                          </a:rPr>
                          <m:t>9+</m:t>
                        </m:r>
                      </m:sup>
                    </m:s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H</m:t>
                        </m:r>
                      </m:e>
                      <m:sub>
                        <m:r>
                          <a:rPr lang="en-US" b="0" i="0" smtClean="0">
                            <a:latin typeface="Cambria Math" panose="02040503050406030204" pitchFamily="18" charset="0"/>
                          </a:rPr>
                          <m:t>2</m:t>
                        </m:r>
                      </m:sub>
                    </m:sSub>
                    <m:r>
                      <m:rPr>
                        <m:sty m:val="p"/>
                      </m:rPr>
                      <a:rPr lang="en-US" b="0" i="0" smtClean="0">
                        <a:latin typeface="Cambria Math" panose="02040503050406030204" pitchFamily="18" charset="0"/>
                      </a:rPr>
                      <m:t>O</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m:rPr>
                            <m:sty m:val="p"/>
                          </m:rPr>
                          <a:rPr lang="en-US" b="0" i="0" smtClean="0">
                            <a:latin typeface="Cambria Math" panose="02040503050406030204" pitchFamily="18" charset="0"/>
                          </a:rPr>
                          <m:t>Fe</m:t>
                        </m:r>
                      </m:e>
                      <m:sup>
                        <m:r>
                          <a:rPr lang="en-US" b="0" i="1" smtClean="0">
                            <a:latin typeface="Cambria Math" panose="02040503050406030204" pitchFamily="18" charset="0"/>
                          </a:rPr>
                          <m:t>8+</m:t>
                        </m:r>
                      </m:sup>
                    </m:s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H</m:t>
                        </m:r>
                      </m:e>
                      <m:sub>
                        <m:r>
                          <a:rPr lang="en-US" b="0" i="0" smtClean="0">
                            <a:latin typeface="Cambria Math" panose="02040503050406030204" pitchFamily="18" charset="0"/>
                          </a:rPr>
                          <m:t>2</m:t>
                        </m:r>
                      </m:sub>
                    </m:sSub>
                    <m:sSup>
                      <m:sSupPr>
                        <m:ctrlPr>
                          <a:rPr lang="en-US" b="0" i="1" smtClean="0">
                            <a:latin typeface="Cambria Math" panose="02040503050406030204" pitchFamily="18" charset="0"/>
                          </a:rPr>
                        </m:ctrlPr>
                      </m:sSupPr>
                      <m:e>
                        <m:r>
                          <m:rPr>
                            <m:sty m:val="p"/>
                          </m:rPr>
                          <a:rPr lang="en-US" b="0" i="0" smtClean="0">
                            <a:latin typeface="Cambria Math" panose="02040503050406030204" pitchFamily="18" charset="0"/>
                          </a:rPr>
                          <m:t>O</m:t>
                        </m:r>
                      </m:e>
                      <m:sup>
                        <m:r>
                          <a:rPr lang="en-US" b="0" i="0" smtClean="0">
                            <a:latin typeface="Cambria Math" panose="02040503050406030204" pitchFamily="18" charset="0"/>
                          </a:rPr>
                          <m:t>+</m:t>
                        </m:r>
                      </m:sup>
                    </m:sSup>
                  </m:oMath>
                </a14:m>
                <a:r>
                  <a:rPr lang="en-US" dirty="0"/>
                  <a:t> and comparison to CTMC data from </a:t>
                </a:r>
                <a:r>
                  <a:rPr lang="en-US" dirty="0" err="1"/>
                  <a:t>Simcic</a:t>
                </a:r>
                <a:r>
                  <a:rPr lang="en-US" dirty="0"/>
                  <a:t> et al. (2010a).</a:t>
                </a:r>
              </a:p>
            </p:txBody>
          </p:sp>
        </mc:Choice>
        <mc:Fallback xmlns="">
          <p:sp>
            <p:nvSpPr>
              <p:cNvPr id="3" name="Content Placeholder 2">
                <a:extLst>
                  <a:ext uri="{FF2B5EF4-FFF2-40B4-BE49-F238E27FC236}">
                    <a16:creationId xmlns:a16="http://schemas.microsoft.com/office/drawing/2014/main" id="{ADB42CCB-0DA9-4CED-8656-566472771A61}"/>
                  </a:ext>
                </a:extLst>
              </p:cNvPr>
              <p:cNvSpPr>
                <a:spLocks noGrp="1" noRot="1" noChangeAspect="1" noMove="1" noResize="1" noEditPoints="1" noAdjustHandles="1" noChangeArrowheads="1" noChangeShapeType="1" noTextEdit="1"/>
              </p:cNvSpPr>
              <p:nvPr>
                <p:ph idx="1"/>
              </p:nvPr>
            </p:nvSpPr>
            <p:spPr>
              <a:xfrm>
                <a:off x="838200" y="618067"/>
                <a:ext cx="10515600" cy="1011766"/>
              </a:xfrm>
              <a:blipFill>
                <a:blip r:embed="rId3"/>
                <a:stretch>
                  <a:fillRect l="-1217" t="-9639" b="-2410"/>
                </a:stretch>
              </a:blipFill>
            </p:spPr>
            <p:txBody>
              <a:bodyPr/>
              <a:lstStyle/>
              <a:p>
                <a:r>
                  <a:rPr lang="en-US">
                    <a:noFill/>
                  </a:rPr>
                  <a:t> </a:t>
                </a:r>
              </a:p>
            </p:txBody>
          </p:sp>
        </mc:Fallback>
      </mc:AlternateContent>
      <p:graphicFrame>
        <p:nvGraphicFramePr>
          <p:cNvPr id="6" name="Object 5">
            <a:extLst>
              <a:ext uri="{FF2B5EF4-FFF2-40B4-BE49-F238E27FC236}">
                <a16:creationId xmlns:a16="http://schemas.microsoft.com/office/drawing/2014/main" id="{DBE8F069-3C5E-42F3-8B47-13482F1F6B73}"/>
              </a:ext>
            </a:extLst>
          </p:cNvPr>
          <p:cNvGraphicFramePr>
            <a:graphicFrameLocks noChangeAspect="1"/>
          </p:cNvGraphicFramePr>
          <p:nvPr>
            <p:extLst>
              <p:ext uri="{D42A27DB-BD31-4B8C-83A1-F6EECF244321}">
                <p14:modId xmlns:p14="http://schemas.microsoft.com/office/powerpoint/2010/main" val="543733896"/>
              </p:ext>
            </p:extLst>
          </p:nvPr>
        </p:nvGraphicFramePr>
        <p:xfrm>
          <a:off x="1729316" y="1629833"/>
          <a:ext cx="8733367" cy="4842466"/>
        </p:xfrm>
        <a:graphic>
          <a:graphicData uri="http://schemas.openxmlformats.org/presentationml/2006/ole">
            <mc:AlternateContent xmlns:mc="http://schemas.openxmlformats.org/markup-compatibility/2006">
              <mc:Choice xmlns:v="urn:schemas-microsoft-com:vml" Requires="v">
                <p:oleObj spid="_x0000_s31757" name="Acrobat Document" r:id="rId4" imgW="6061658" imgH="3360356" progId="AcroExch.Document.DC">
                  <p:embed/>
                </p:oleObj>
              </mc:Choice>
              <mc:Fallback>
                <p:oleObj name="Acrobat Document" r:id="rId4" imgW="6061658" imgH="3360356" progId="AcroExch.Document.DC">
                  <p:embed/>
                  <p:pic>
                    <p:nvPicPr>
                      <p:cNvPr id="0" name=""/>
                      <p:cNvPicPr/>
                      <p:nvPr/>
                    </p:nvPicPr>
                    <p:blipFill>
                      <a:blip r:embed="rId5"/>
                      <a:stretch>
                        <a:fillRect/>
                      </a:stretch>
                    </p:blipFill>
                    <p:spPr>
                      <a:xfrm>
                        <a:off x="1729316" y="1629833"/>
                        <a:ext cx="8733367" cy="4842466"/>
                      </a:xfrm>
                      <a:prstGeom prst="rect">
                        <a:avLst/>
                      </a:prstGeom>
                    </p:spPr>
                  </p:pic>
                </p:oleObj>
              </mc:Fallback>
            </mc:AlternateContent>
          </a:graphicData>
        </a:graphic>
      </p:graphicFrame>
    </p:spTree>
    <p:extLst>
      <p:ext uri="{BB962C8B-B14F-4D97-AF65-F5344CB8AC3E}">
        <p14:creationId xmlns:p14="http://schemas.microsoft.com/office/powerpoint/2010/main" val="12692130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2FFE8F8-1F1C-42E4-8B6B-2CA380BB952A}"/>
                  </a:ext>
                </a:extLst>
              </p:cNvPr>
              <p:cNvSpPr>
                <a:spLocks noGrp="1"/>
              </p:cNvSpPr>
              <p:nvPr>
                <p:ph idx="1"/>
              </p:nvPr>
            </p:nvSpPr>
            <p:spPr>
              <a:xfrm>
                <a:off x="838200" y="508000"/>
                <a:ext cx="10515600" cy="1062567"/>
              </a:xfrm>
            </p:spPr>
            <p:txBody>
              <a:bodyPr/>
              <a:lstStyle/>
              <a:p>
                <a:pPr marL="0" indent="0">
                  <a:buNone/>
                </a:pPr>
                <a14:m>
                  <m:oMath xmlns:m="http://schemas.openxmlformats.org/officeDocument/2006/math">
                    <m:sSup>
                      <m:sSupPr>
                        <m:ctrlPr>
                          <a:rPr lang="en-US" b="0" i="1" smtClean="0">
                            <a:latin typeface="Cambria Math" panose="02040503050406030204" pitchFamily="18" charset="0"/>
                          </a:rPr>
                        </m:ctrlPr>
                      </m:sSupPr>
                      <m:e>
                        <m:r>
                          <m:rPr>
                            <m:sty m:val="p"/>
                          </m:rPr>
                          <a:rPr lang="en-US" b="0" i="0" smtClean="0">
                            <a:latin typeface="Cambria Math" panose="02040503050406030204" pitchFamily="18" charset="0"/>
                          </a:rPr>
                          <m:t>Fe</m:t>
                        </m:r>
                      </m:e>
                      <m:sup>
                        <m:r>
                          <a:rPr lang="en-US" b="0" i="1" smtClean="0">
                            <a:latin typeface="Cambria Math" panose="02040503050406030204" pitchFamily="18" charset="0"/>
                          </a:rPr>
                          <m:t>9+</m:t>
                        </m:r>
                      </m:sup>
                    </m:s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CO</m:t>
                        </m:r>
                      </m:e>
                      <m:sub>
                        <m:r>
                          <a:rPr lang="en-US" b="0" i="0" smtClean="0">
                            <a:latin typeface="Cambria Math" panose="02040503050406030204" pitchFamily="18" charset="0"/>
                          </a:rPr>
                          <m:t>2</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m:rPr>
                            <m:sty m:val="p"/>
                          </m:rPr>
                          <a:rPr lang="en-US" b="0" i="0" smtClean="0">
                            <a:latin typeface="Cambria Math" panose="02040503050406030204" pitchFamily="18" charset="0"/>
                          </a:rPr>
                          <m:t>Fe</m:t>
                        </m:r>
                      </m:e>
                      <m:sup>
                        <m:r>
                          <a:rPr lang="en-US" b="0" i="1" smtClean="0">
                            <a:latin typeface="Cambria Math" panose="02040503050406030204" pitchFamily="18" charset="0"/>
                          </a:rPr>
                          <m:t>8+</m:t>
                        </m:r>
                      </m:sup>
                    </m:sSup>
                    <m:r>
                      <a:rPr lang="en-US" b="0" i="1" smtClean="0">
                        <a:latin typeface="Cambria Math" panose="02040503050406030204" pitchFamily="18" charset="0"/>
                      </a:rPr>
                      <m:t>+</m:t>
                    </m:r>
                    <m:r>
                      <m:rPr>
                        <m:sty m:val="p"/>
                      </m:rPr>
                      <a:rPr lang="en-US" b="0" i="0" smtClean="0">
                        <a:latin typeface="Cambria Math" panose="02040503050406030204" pitchFamily="18" charset="0"/>
                      </a:rPr>
                      <m:t>C</m:t>
                    </m:r>
                    <m:sSubSup>
                      <m:sSubSupPr>
                        <m:ctrlPr>
                          <a:rPr lang="en-US" b="0" i="1" smtClean="0">
                            <a:latin typeface="Cambria Math" panose="02040503050406030204" pitchFamily="18" charset="0"/>
                          </a:rPr>
                        </m:ctrlPr>
                      </m:sSubSupPr>
                      <m:e>
                        <m:r>
                          <m:rPr>
                            <m:sty m:val="p"/>
                          </m:rPr>
                          <a:rPr lang="en-US" b="0" i="0" smtClean="0">
                            <a:latin typeface="Cambria Math" panose="02040503050406030204" pitchFamily="18" charset="0"/>
                          </a:rPr>
                          <m:t>O</m:t>
                        </m:r>
                      </m:e>
                      <m:sub>
                        <m:r>
                          <a:rPr lang="en-US" b="0" i="0" smtClean="0">
                            <a:latin typeface="Cambria Math" panose="02040503050406030204" pitchFamily="18" charset="0"/>
                          </a:rPr>
                          <m:t>2</m:t>
                        </m:r>
                      </m:sub>
                      <m:sup>
                        <m:r>
                          <a:rPr lang="en-US" b="0" i="0" smtClean="0">
                            <a:latin typeface="Cambria Math" panose="02040503050406030204" pitchFamily="18" charset="0"/>
                          </a:rPr>
                          <m:t>+</m:t>
                        </m:r>
                      </m:sup>
                    </m:sSubSup>
                  </m:oMath>
                </a14:m>
                <a:r>
                  <a:rPr lang="en-US" dirty="0"/>
                  <a:t> and comparison to CTMC data from </a:t>
                </a:r>
                <a:r>
                  <a:rPr lang="en-US" dirty="0" err="1"/>
                  <a:t>Simcic</a:t>
                </a:r>
                <a:r>
                  <a:rPr lang="en-US" dirty="0"/>
                  <a:t> et al. (2010b).</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E2FFE8F8-1F1C-42E4-8B6B-2CA380BB952A}"/>
                  </a:ext>
                </a:extLst>
              </p:cNvPr>
              <p:cNvSpPr>
                <a:spLocks noGrp="1" noRot="1" noChangeAspect="1" noMove="1" noResize="1" noEditPoints="1" noAdjustHandles="1" noChangeArrowheads="1" noChangeShapeType="1" noTextEdit="1"/>
              </p:cNvSpPr>
              <p:nvPr>
                <p:ph idx="1"/>
              </p:nvPr>
            </p:nvSpPr>
            <p:spPr>
              <a:xfrm>
                <a:off x="838200" y="508000"/>
                <a:ext cx="10515600" cy="1062567"/>
              </a:xfrm>
              <a:blipFill>
                <a:blip r:embed="rId3"/>
                <a:stretch>
                  <a:fillRect l="-1217" t="-9143" r="-58"/>
                </a:stretch>
              </a:blipFill>
            </p:spPr>
            <p:txBody>
              <a:bodyPr/>
              <a:lstStyle/>
              <a:p>
                <a:r>
                  <a:rPr lang="en-US">
                    <a:noFill/>
                  </a:rPr>
                  <a:t> </a:t>
                </a:r>
              </a:p>
            </p:txBody>
          </p:sp>
        </mc:Fallback>
      </mc:AlternateContent>
      <p:graphicFrame>
        <p:nvGraphicFramePr>
          <p:cNvPr id="4" name="Object 3">
            <a:extLst>
              <a:ext uri="{FF2B5EF4-FFF2-40B4-BE49-F238E27FC236}">
                <a16:creationId xmlns:a16="http://schemas.microsoft.com/office/drawing/2014/main" id="{D6CE4605-A7B5-4DCE-91BB-56621197808C}"/>
              </a:ext>
            </a:extLst>
          </p:cNvPr>
          <p:cNvGraphicFramePr>
            <a:graphicFrameLocks noChangeAspect="1"/>
          </p:cNvGraphicFramePr>
          <p:nvPr>
            <p:extLst>
              <p:ext uri="{D42A27DB-BD31-4B8C-83A1-F6EECF244321}">
                <p14:modId xmlns:p14="http://schemas.microsoft.com/office/powerpoint/2010/main" val="489045689"/>
              </p:ext>
            </p:extLst>
          </p:nvPr>
        </p:nvGraphicFramePr>
        <p:xfrm>
          <a:off x="1786156" y="1570567"/>
          <a:ext cx="8619687" cy="4779433"/>
        </p:xfrm>
        <a:graphic>
          <a:graphicData uri="http://schemas.openxmlformats.org/presentationml/2006/ole">
            <mc:AlternateContent xmlns:mc="http://schemas.openxmlformats.org/markup-compatibility/2006">
              <mc:Choice xmlns:v="urn:schemas-microsoft-com:vml" Requires="v">
                <p:oleObj spid="_x0000_s32781" name="Acrobat Document" r:id="rId4" imgW="6061658" imgH="3360356" progId="AcroExch.Document.DC">
                  <p:embed/>
                </p:oleObj>
              </mc:Choice>
              <mc:Fallback>
                <p:oleObj name="Acrobat Document" r:id="rId4" imgW="6061658" imgH="3360356" progId="AcroExch.Document.DC">
                  <p:embed/>
                  <p:pic>
                    <p:nvPicPr>
                      <p:cNvPr id="0" name=""/>
                      <p:cNvPicPr/>
                      <p:nvPr/>
                    </p:nvPicPr>
                    <p:blipFill>
                      <a:blip r:embed="rId5"/>
                      <a:stretch>
                        <a:fillRect/>
                      </a:stretch>
                    </p:blipFill>
                    <p:spPr>
                      <a:xfrm>
                        <a:off x="1786156" y="1570567"/>
                        <a:ext cx="8619687" cy="4779433"/>
                      </a:xfrm>
                      <a:prstGeom prst="rect">
                        <a:avLst/>
                      </a:prstGeom>
                    </p:spPr>
                  </p:pic>
                </p:oleObj>
              </mc:Fallback>
            </mc:AlternateContent>
          </a:graphicData>
        </a:graphic>
      </p:graphicFrame>
    </p:spTree>
    <p:extLst>
      <p:ext uri="{BB962C8B-B14F-4D97-AF65-F5344CB8AC3E}">
        <p14:creationId xmlns:p14="http://schemas.microsoft.com/office/powerpoint/2010/main" val="35094179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9D3739D-D206-4A8B-8C88-6869556C37C1}"/>
                  </a:ext>
                </a:extLst>
              </p:cNvPr>
              <p:cNvSpPr>
                <a:spLocks noGrp="1"/>
              </p:cNvSpPr>
              <p:nvPr>
                <p:ph idx="1"/>
              </p:nvPr>
            </p:nvSpPr>
            <p:spPr>
              <a:xfrm>
                <a:off x="838200" y="733332"/>
                <a:ext cx="10515600" cy="5443632"/>
              </a:xfrm>
            </p:spPr>
            <p:txBody>
              <a:bodyPr>
                <a:normAutofit fontScale="92500"/>
              </a:bodyPr>
              <a:lstStyle/>
              <a:p>
                <a:pPr marL="0" indent="0">
                  <a:buNone/>
                </a:pPr>
                <a14:m>
                  <m:oMathPara xmlns:m="http://schemas.openxmlformats.org/officeDocument/2006/math">
                    <m:oMathParaPr>
                      <m:jc m:val="centerGroup"/>
                    </m:oMathParaPr>
                    <m:oMath xmlns:m="http://schemas.openxmlformats.org/officeDocument/2006/math">
                      <m:sSup>
                        <m:sSupPr>
                          <m:ctrlPr>
                            <a:rPr lang="en-US" b="0" i="1" dirty="0" smtClean="0">
                              <a:latin typeface="Cambria Math" panose="02040503050406030204" pitchFamily="18" charset="0"/>
                            </a:rPr>
                          </m:ctrlPr>
                        </m:sSupPr>
                        <m:e>
                          <m:r>
                            <m:rPr>
                              <m:sty m:val="p"/>
                            </m:rPr>
                            <a:rPr lang="en-US" b="0" i="0" dirty="0" smtClean="0">
                              <a:latin typeface="Cambria Math" panose="02040503050406030204" pitchFamily="18" charset="0"/>
                            </a:rPr>
                            <m:t>Fe</m:t>
                          </m:r>
                        </m:e>
                        <m:sup>
                          <m:r>
                            <a:rPr lang="en-US" b="0" i="1" dirty="0" smtClean="0">
                              <a:latin typeface="Cambria Math" panose="02040503050406030204" pitchFamily="18" charset="0"/>
                            </a:rPr>
                            <m:t>9+</m:t>
                          </m:r>
                        </m:sup>
                      </m:sSup>
                      <m:r>
                        <a:rPr lang="en-US" b="0" i="1" dirty="0" smtClean="0">
                          <a:latin typeface="Cambria Math" panose="02040503050406030204" pitchFamily="18" charset="0"/>
                        </a:rPr>
                        <m:t>+</m:t>
                      </m:r>
                      <m:r>
                        <m:rPr>
                          <m:sty m:val="p"/>
                        </m:rPr>
                        <a:rPr lang="en-US" b="0" i="0" dirty="0" smtClean="0">
                          <a:latin typeface="Cambria Math" panose="02040503050406030204" pitchFamily="18" charset="0"/>
                        </a:rPr>
                        <m:t>H</m:t>
                      </m:r>
                      <m:r>
                        <a:rPr lang="en-US" b="0" i="1" dirty="0" smtClean="0">
                          <a:latin typeface="Cambria Math" panose="02040503050406030204" pitchFamily="18" charset="0"/>
                        </a:rPr>
                        <m:t>→</m:t>
                      </m:r>
                      <m:sSup>
                        <m:sSupPr>
                          <m:ctrlPr>
                            <a:rPr lang="en-US" b="0" i="1" dirty="0" smtClean="0">
                              <a:latin typeface="Cambria Math" panose="02040503050406030204" pitchFamily="18" charset="0"/>
                            </a:rPr>
                          </m:ctrlPr>
                        </m:sSupPr>
                        <m:e>
                          <m:r>
                            <m:rPr>
                              <m:sty m:val="p"/>
                            </m:rPr>
                            <a:rPr lang="en-US" b="0" i="0" dirty="0" smtClean="0">
                              <a:latin typeface="Cambria Math" panose="02040503050406030204" pitchFamily="18" charset="0"/>
                            </a:rPr>
                            <m:t>Fe</m:t>
                          </m:r>
                        </m:e>
                        <m:sup>
                          <m:r>
                            <a:rPr lang="en-US" b="0" i="1" dirty="0" smtClean="0">
                              <a:latin typeface="Cambria Math" panose="02040503050406030204" pitchFamily="18" charset="0"/>
                            </a:rPr>
                            <m:t>8+</m:t>
                          </m:r>
                        </m:sup>
                      </m:sSup>
                      <m:r>
                        <a:rPr lang="en-US" b="0" i="1" dirty="0" smtClean="0">
                          <a:latin typeface="Cambria Math" panose="02040503050406030204" pitchFamily="18" charset="0"/>
                        </a:rPr>
                        <m:t>+</m:t>
                      </m:r>
                      <m:sSup>
                        <m:sSupPr>
                          <m:ctrlPr>
                            <a:rPr lang="en-US" b="0" i="1" dirty="0" smtClean="0">
                              <a:latin typeface="Cambria Math" panose="02040503050406030204" pitchFamily="18" charset="0"/>
                            </a:rPr>
                          </m:ctrlPr>
                        </m:sSupPr>
                        <m:e>
                          <m:r>
                            <m:rPr>
                              <m:sty m:val="p"/>
                            </m:rPr>
                            <a:rPr lang="en-US" i="0" dirty="0">
                              <a:latin typeface="Cambria Math" panose="02040503050406030204" pitchFamily="18" charset="0"/>
                            </a:rPr>
                            <m:t>H</m:t>
                          </m:r>
                        </m:e>
                        <m:sup>
                          <m:r>
                            <a:rPr lang="en-US" b="0" i="1" dirty="0" smtClean="0">
                              <a:latin typeface="Cambria Math" panose="02040503050406030204" pitchFamily="18" charset="0"/>
                            </a:rPr>
                            <m:t>+</m:t>
                          </m:r>
                        </m:sup>
                      </m:sSup>
                    </m:oMath>
                  </m:oMathPara>
                </a14:m>
                <a:endParaRPr lang="en-US" b="0" dirty="0"/>
              </a:p>
              <a:p>
                <a:pPr marL="0" indent="0">
                  <a:buNone/>
                </a:pPr>
                <a14:m>
                  <m:oMathPara xmlns:m="http://schemas.openxmlformats.org/officeDocument/2006/math">
                    <m:oMathParaPr>
                      <m:jc m:val="centerGroup"/>
                    </m:oMathParaPr>
                    <m:oMath xmlns:m="http://schemas.openxmlformats.org/officeDocument/2006/math">
                      <m:sSup>
                        <m:sSupPr>
                          <m:ctrlPr>
                            <a:rPr lang="en-US" b="0" i="1" dirty="0" smtClean="0">
                              <a:latin typeface="Cambria Math" panose="02040503050406030204" pitchFamily="18" charset="0"/>
                            </a:rPr>
                          </m:ctrlPr>
                        </m:sSupPr>
                        <m:e>
                          <m:r>
                            <m:rPr>
                              <m:sty m:val="p"/>
                            </m:rPr>
                            <a:rPr lang="en-US" b="0" i="0" dirty="0" smtClean="0">
                              <a:latin typeface="Cambria Math" panose="02040503050406030204" pitchFamily="18" charset="0"/>
                            </a:rPr>
                            <m:t>Fe</m:t>
                          </m:r>
                        </m:e>
                        <m:sup>
                          <m:r>
                            <a:rPr lang="en-US" b="0" i="1" dirty="0" smtClean="0">
                              <a:latin typeface="Cambria Math" panose="02040503050406030204" pitchFamily="18" charset="0"/>
                            </a:rPr>
                            <m:t>8+</m:t>
                          </m:r>
                        </m:sup>
                      </m:sSup>
                      <m:r>
                        <a:rPr lang="en-US" b="0" i="1" dirty="0" smtClean="0">
                          <a:latin typeface="Cambria Math" panose="02040503050406030204" pitchFamily="18" charset="0"/>
                        </a:rPr>
                        <m:t>+</m:t>
                      </m:r>
                      <m:r>
                        <m:rPr>
                          <m:sty m:val="p"/>
                        </m:rPr>
                        <a:rPr lang="en-US" b="0" i="0" dirty="0" smtClean="0">
                          <a:latin typeface="Cambria Math" panose="02040503050406030204" pitchFamily="18" charset="0"/>
                        </a:rPr>
                        <m:t>H</m:t>
                      </m:r>
                      <m:r>
                        <a:rPr lang="en-US" b="0" i="1" dirty="0" smtClean="0">
                          <a:latin typeface="Cambria Math" panose="02040503050406030204" pitchFamily="18" charset="0"/>
                        </a:rPr>
                        <m:t>→</m:t>
                      </m:r>
                      <m:sSup>
                        <m:sSupPr>
                          <m:ctrlPr>
                            <a:rPr lang="en-US" b="0" i="1" dirty="0" smtClean="0">
                              <a:latin typeface="Cambria Math" panose="02040503050406030204" pitchFamily="18" charset="0"/>
                            </a:rPr>
                          </m:ctrlPr>
                        </m:sSupPr>
                        <m:e>
                          <m:r>
                            <m:rPr>
                              <m:sty m:val="p"/>
                            </m:rPr>
                            <a:rPr lang="en-US" b="0" i="0" dirty="0" smtClean="0">
                              <a:latin typeface="Cambria Math" panose="02040503050406030204" pitchFamily="18" charset="0"/>
                            </a:rPr>
                            <m:t>Fe</m:t>
                          </m:r>
                        </m:e>
                        <m:sup>
                          <m:r>
                            <a:rPr lang="en-US" b="0" i="1" dirty="0" smtClean="0">
                              <a:latin typeface="Cambria Math" panose="02040503050406030204" pitchFamily="18" charset="0"/>
                            </a:rPr>
                            <m:t>7+</m:t>
                          </m:r>
                        </m:sup>
                      </m:sSup>
                      <m:r>
                        <a:rPr lang="en-US" b="0" i="1" dirty="0" smtClean="0">
                          <a:latin typeface="Cambria Math" panose="02040503050406030204" pitchFamily="18" charset="0"/>
                        </a:rPr>
                        <m:t>+</m:t>
                      </m:r>
                      <m:sSup>
                        <m:sSupPr>
                          <m:ctrlPr>
                            <a:rPr lang="en-US" b="0" i="1" dirty="0" smtClean="0">
                              <a:latin typeface="Cambria Math" panose="02040503050406030204" pitchFamily="18" charset="0"/>
                            </a:rPr>
                          </m:ctrlPr>
                        </m:sSupPr>
                        <m:e>
                          <m:r>
                            <m:rPr>
                              <m:sty m:val="p"/>
                            </m:rPr>
                            <a:rPr lang="en-US" i="0" dirty="0">
                              <a:latin typeface="Cambria Math" panose="02040503050406030204" pitchFamily="18" charset="0"/>
                            </a:rPr>
                            <m:t>H</m:t>
                          </m:r>
                        </m:e>
                        <m:sup>
                          <m:r>
                            <a:rPr lang="en-US" b="0" i="1" dirty="0" smtClean="0">
                              <a:latin typeface="Cambria Math" panose="02040503050406030204" pitchFamily="18" charset="0"/>
                            </a:rPr>
                            <m:t>+</m:t>
                          </m:r>
                        </m:sup>
                      </m:sSup>
                    </m:oMath>
                  </m:oMathPara>
                </a14:m>
                <a:endParaRPr lang="en-US" b="0" dirty="0"/>
              </a:p>
              <a:p>
                <a:pPr marL="0" indent="0">
                  <a:buNone/>
                </a:pPr>
                <a14:m>
                  <m:oMathPara xmlns:m="http://schemas.openxmlformats.org/officeDocument/2006/math">
                    <m:oMathParaPr>
                      <m:jc m:val="centerGroup"/>
                    </m:oMathParaPr>
                    <m:oMath xmlns:m="http://schemas.openxmlformats.org/officeDocument/2006/math">
                      <m:sSup>
                        <m:sSupPr>
                          <m:ctrlPr>
                            <a:rPr lang="en-US" b="0" i="1" dirty="0" smtClean="0">
                              <a:latin typeface="Cambria Math" panose="02040503050406030204" pitchFamily="18" charset="0"/>
                            </a:rPr>
                          </m:ctrlPr>
                        </m:sSupPr>
                        <m:e>
                          <m:r>
                            <m:rPr>
                              <m:sty m:val="p"/>
                            </m:rPr>
                            <a:rPr lang="en-US" b="0" i="0" dirty="0" smtClean="0">
                              <a:latin typeface="Cambria Math" panose="02040503050406030204" pitchFamily="18" charset="0"/>
                            </a:rPr>
                            <m:t>Fe</m:t>
                          </m:r>
                        </m:e>
                        <m:sup>
                          <m:r>
                            <a:rPr lang="en-US" b="0" i="1" dirty="0" smtClean="0">
                              <a:latin typeface="Cambria Math" panose="02040503050406030204" pitchFamily="18" charset="0"/>
                            </a:rPr>
                            <m:t>9+</m:t>
                          </m:r>
                        </m:sup>
                      </m:sSup>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m:rPr>
                              <m:sty m:val="p"/>
                            </m:rPr>
                            <a:rPr lang="en-US" b="0" i="0" dirty="0" smtClean="0">
                              <a:latin typeface="Cambria Math" panose="02040503050406030204" pitchFamily="18" charset="0"/>
                            </a:rPr>
                            <m:t>H</m:t>
                          </m:r>
                        </m:e>
                        <m:sub>
                          <m:r>
                            <a:rPr lang="en-US" b="0" i="0" dirty="0" smtClean="0">
                              <a:latin typeface="Cambria Math" panose="02040503050406030204" pitchFamily="18" charset="0"/>
                            </a:rPr>
                            <m:t>2</m:t>
                          </m:r>
                        </m:sub>
                      </m:sSub>
                      <m:r>
                        <a:rPr lang="en-US" b="0" i="1" dirty="0" smtClean="0">
                          <a:latin typeface="Cambria Math" panose="02040503050406030204" pitchFamily="18" charset="0"/>
                        </a:rPr>
                        <m:t>→</m:t>
                      </m:r>
                      <m:sSup>
                        <m:sSupPr>
                          <m:ctrlPr>
                            <a:rPr lang="en-US" b="0" i="1" dirty="0" smtClean="0">
                              <a:latin typeface="Cambria Math" panose="02040503050406030204" pitchFamily="18" charset="0"/>
                            </a:rPr>
                          </m:ctrlPr>
                        </m:sSupPr>
                        <m:e>
                          <m:r>
                            <m:rPr>
                              <m:sty m:val="p"/>
                            </m:rPr>
                            <a:rPr lang="en-US" b="0" i="0" dirty="0" smtClean="0">
                              <a:latin typeface="Cambria Math" panose="02040503050406030204" pitchFamily="18" charset="0"/>
                            </a:rPr>
                            <m:t>Fe</m:t>
                          </m:r>
                        </m:e>
                        <m:sup>
                          <m:r>
                            <a:rPr lang="en-US" b="0" i="1" dirty="0" smtClean="0">
                              <a:latin typeface="Cambria Math" panose="02040503050406030204" pitchFamily="18" charset="0"/>
                            </a:rPr>
                            <m:t>8+</m:t>
                          </m:r>
                        </m:sup>
                      </m:sSup>
                      <m:r>
                        <a:rPr lang="en-US" b="0" i="1" dirty="0" smtClean="0">
                          <a:latin typeface="Cambria Math" panose="02040503050406030204" pitchFamily="18" charset="0"/>
                        </a:rPr>
                        <m:t>+</m:t>
                      </m:r>
                      <m:sSubSup>
                        <m:sSubSupPr>
                          <m:ctrlPr>
                            <a:rPr lang="en-US" b="0" i="1" dirty="0" smtClean="0">
                              <a:latin typeface="Cambria Math" panose="02040503050406030204" pitchFamily="18" charset="0"/>
                            </a:rPr>
                          </m:ctrlPr>
                        </m:sSubSupPr>
                        <m:e>
                          <m:r>
                            <m:rPr>
                              <m:sty m:val="p"/>
                            </m:rPr>
                            <a:rPr lang="en-US" i="0" dirty="0">
                              <a:latin typeface="Cambria Math" panose="02040503050406030204" pitchFamily="18" charset="0"/>
                            </a:rPr>
                            <m:t>H</m:t>
                          </m:r>
                        </m:e>
                        <m:sub>
                          <m:r>
                            <a:rPr lang="en-US" b="0" i="0" dirty="0" smtClean="0">
                              <a:latin typeface="Cambria Math" panose="02040503050406030204" pitchFamily="18" charset="0"/>
                            </a:rPr>
                            <m:t>2</m:t>
                          </m:r>
                        </m:sub>
                        <m:sup>
                          <m:r>
                            <a:rPr lang="en-US" b="0" i="1" dirty="0" smtClean="0">
                              <a:latin typeface="Cambria Math" panose="02040503050406030204" pitchFamily="18" charset="0"/>
                            </a:rPr>
                            <m:t>+</m:t>
                          </m:r>
                        </m:sup>
                      </m:sSubSup>
                    </m:oMath>
                  </m:oMathPara>
                </a14:m>
                <a:endParaRPr lang="en-US" b="0" dirty="0"/>
              </a:p>
              <a:p>
                <a:pPr marL="0" indent="0">
                  <a:buNone/>
                </a:pPr>
                <a14:m>
                  <m:oMathPara xmlns:m="http://schemas.openxmlformats.org/officeDocument/2006/math">
                    <m:oMathParaPr>
                      <m:jc m:val="centerGroup"/>
                    </m:oMathParaPr>
                    <m:oMath xmlns:m="http://schemas.openxmlformats.org/officeDocument/2006/math">
                      <m:sSup>
                        <m:sSupPr>
                          <m:ctrlPr>
                            <a:rPr lang="en-US" b="0" i="1" dirty="0" smtClean="0">
                              <a:latin typeface="Cambria Math" panose="02040503050406030204" pitchFamily="18" charset="0"/>
                            </a:rPr>
                          </m:ctrlPr>
                        </m:sSupPr>
                        <m:e>
                          <m:r>
                            <m:rPr>
                              <m:sty m:val="p"/>
                            </m:rPr>
                            <a:rPr lang="en-US" b="0" i="0" dirty="0" smtClean="0">
                              <a:latin typeface="Cambria Math" panose="02040503050406030204" pitchFamily="18" charset="0"/>
                            </a:rPr>
                            <m:t>Fe</m:t>
                          </m:r>
                        </m:e>
                        <m:sup>
                          <m:r>
                            <a:rPr lang="en-US" b="0" i="1" dirty="0" smtClean="0">
                              <a:latin typeface="Cambria Math" panose="02040503050406030204" pitchFamily="18" charset="0"/>
                            </a:rPr>
                            <m:t>8+</m:t>
                          </m:r>
                        </m:sup>
                      </m:sSup>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m:rPr>
                              <m:sty m:val="p"/>
                            </m:rPr>
                            <a:rPr lang="en-US" b="0" i="0" dirty="0" smtClean="0">
                              <a:latin typeface="Cambria Math" panose="02040503050406030204" pitchFamily="18" charset="0"/>
                            </a:rPr>
                            <m:t>H</m:t>
                          </m:r>
                        </m:e>
                        <m:sub>
                          <m:r>
                            <a:rPr lang="en-US" b="0" i="0" dirty="0" smtClean="0">
                              <a:latin typeface="Cambria Math" panose="02040503050406030204" pitchFamily="18" charset="0"/>
                            </a:rPr>
                            <m:t>2</m:t>
                          </m:r>
                        </m:sub>
                      </m:sSub>
                      <m:r>
                        <a:rPr lang="en-US" b="0" i="1" dirty="0" smtClean="0">
                          <a:latin typeface="Cambria Math" panose="02040503050406030204" pitchFamily="18" charset="0"/>
                        </a:rPr>
                        <m:t>→</m:t>
                      </m:r>
                      <m:sSup>
                        <m:sSupPr>
                          <m:ctrlPr>
                            <a:rPr lang="en-US" b="0" i="1" dirty="0" smtClean="0">
                              <a:latin typeface="Cambria Math" panose="02040503050406030204" pitchFamily="18" charset="0"/>
                            </a:rPr>
                          </m:ctrlPr>
                        </m:sSupPr>
                        <m:e>
                          <m:r>
                            <m:rPr>
                              <m:sty m:val="p"/>
                            </m:rPr>
                            <a:rPr lang="en-US" b="0" i="0" dirty="0" smtClean="0">
                              <a:latin typeface="Cambria Math" panose="02040503050406030204" pitchFamily="18" charset="0"/>
                            </a:rPr>
                            <m:t>Fe</m:t>
                          </m:r>
                        </m:e>
                        <m:sup>
                          <m:r>
                            <a:rPr lang="en-US" b="0" i="1" dirty="0" smtClean="0">
                              <a:latin typeface="Cambria Math" panose="02040503050406030204" pitchFamily="18" charset="0"/>
                            </a:rPr>
                            <m:t>7+</m:t>
                          </m:r>
                        </m:sup>
                      </m:sSup>
                      <m:r>
                        <a:rPr lang="en-US" b="0" i="1" dirty="0" smtClean="0">
                          <a:latin typeface="Cambria Math" panose="02040503050406030204" pitchFamily="18" charset="0"/>
                        </a:rPr>
                        <m:t>+</m:t>
                      </m:r>
                      <m:sSubSup>
                        <m:sSubSupPr>
                          <m:ctrlPr>
                            <a:rPr lang="en-US" b="0" i="1" dirty="0" smtClean="0">
                              <a:latin typeface="Cambria Math" panose="02040503050406030204" pitchFamily="18" charset="0"/>
                            </a:rPr>
                          </m:ctrlPr>
                        </m:sSubSupPr>
                        <m:e>
                          <m:r>
                            <m:rPr>
                              <m:sty m:val="p"/>
                            </m:rPr>
                            <a:rPr lang="en-US" i="0" dirty="0">
                              <a:latin typeface="Cambria Math" panose="02040503050406030204" pitchFamily="18" charset="0"/>
                            </a:rPr>
                            <m:t>H</m:t>
                          </m:r>
                        </m:e>
                        <m:sub>
                          <m:r>
                            <a:rPr lang="en-US" b="0" i="0" dirty="0" smtClean="0">
                              <a:latin typeface="Cambria Math" panose="02040503050406030204" pitchFamily="18" charset="0"/>
                            </a:rPr>
                            <m:t>2</m:t>
                          </m:r>
                        </m:sub>
                        <m:sup>
                          <m:r>
                            <a:rPr lang="en-US" b="0" i="1" dirty="0" smtClean="0">
                              <a:latin typeface="Cambria Math" panose="02040503050406030204" pitchFamily="18" charset="0"/>
                            </a:rPr>
                            <m:t>+</m:t>
                          </m:r>
                        </m:sup>
                      </m:sSubSup>
                    </m:oMath>
                  </m:oMathPara>
                </a14:m>
                <a:endParaRPr lang="en-US" b="0" dirty="0"/>
              </a:p>
              <a:p>
                <a:pPr marL="0" indent="0">
                  <a:buNone/>
                </a:pPr>
                <a14:m>
                  <m:oMathPara xmlns:m="http://schemas.openxmlformats.org/officeDocument/2006/math">
                    <m:oMathParaPr>
                      <m:jc m:val="centerGroup"/>
                    </m:oMathParaPr>
                    <m:oMath xmlns:m="http://schemas.openxmlformats.org/officeDocument/2006/math">
                      <m:sSup>
                        <m:sSupPr>
                          <m:ctrlPr>
                            <a:rPr lang="en-US" b="0" i="1" dirty="0" smtClean="0">
                              <a:latin typeface="Cambria Math" panose="02040503050406030204" pitchFamily="18" charset="0"/>
                            </a:rPr>
                          </m:ctrlPr>
                        </m:sSupPr>
                        <m:e>
                          <m:r>
                            <m:rPr>
                              <m:sty m:val="p"/>
                            </m:rPr>
                            <a:rPr lang="en-US" b="0" i="0" dirty="0" smtClean="0">
                              <a:latin typeface="Cambria Math" panose="02040503050406030204" pitchFamily="18" charset="0"/>
                            </a:rPr>
                            <m:t>Fe</m:t>
                          </m:r>
                        </m:e>
                        <m:sup>
                          <m:r>
                            <a:rPr lang="en-US" b="0" i="1" dirty="0" smtClean="0">
                              <a:latin typeface="Cambria Math" panose="02040503050406030204" pitchFamily="18" charset="0"/>
                            </a:rPr>
                            <m:t>9+</m:t>
                          </m:r>
                        </m:sup>
                      </m:sSup>
                      <m:r>
                        <a:rPr lang="en-US" b="0" i="1" dirty="0" smtClean="0">
                          <a:latin typeface="Cambria Math" panose="02040503050406030204" pitchFamily="18" charset="0"/>
                        </a:rPr>
                        <m:t>+</m:t>
                      </m:r>
                      <m:r>
                        <m:rPr>
                          <m:sty m:val="p"/>
                        </m:rPr>
                        <a:rPr lang="en-US" b="0" i="0" dirty="0" smtClean="0">
                          <a:latin typeface="Cambria Math" panose="02040503050406030204" pitchFamily="18" charset="0"/>
                        </a:rPr>
                        <m:t>He</m:t>
                      </m:r>
                      <m:r>
                        <a:rPr lang="en-US" b="0" i="1" dirty="0" smtClean="0">
                          <a:latin typeface="Cambria Math" panose="02040503050406030204" pitchFamily="18" charset="0"/>
                        </a:rPr>
                        <m:t>→</m:t>
                      </m:r>
                      <m:sSup>
                        <m:sSupPr>
                          <m:ctrlPr>
                            <a:rPr lang="en-US" b="0" i="1" dirty="0" smtClean="0">
                              <a:latin typeface="Cambria Math" panose="02040503050406030204" pitchFamily="18" charset="0"/>
                            </a:rPr>
                          </m:ctrlPr>
                        </m:sSupPr>
                        <m:e>
                          <m:r>
                            <m:rPr>
                              <m:sty m:val="p"/>
                            </m:rPr>
                            <a:rPr lang="en-US" b="0" i="0" dirty="0" smtClean="0">
                              <a:latin typeface="Cambria Math" panose="02040503050406030204" pitchFamily="18" charset="0"/>
                            </a:rPr>
                            <m:t>Fe</m:t>
                          </m:r>
                        </m:e>
                        <m:sup>
                          <m:r>
                            <a:rPr lang="en-US" b="0" i="1" dirty="0" smtClean="0">
                              <a:latin typeface="Cambria Math" panose="02040503050406030204" pitchFamily="18" charset="0"/>
                            </a:rPr>
                            <m:t>8+</m:t>
                          </m:r>
                        </m:sup>
                      </m:sSup>
                      <m:r>
                        <a:rPr lang="en-US" b="0" i="1" dirty="0" smtClean="0">
                          <a:latin typeface="Cambria Math" panose="02040503050406030204" pitchFamily="18" charset="0"/>
                        </a:rPr>
                        <m:t>+</m:t>
                      </m:r>
                      <m:sSup>
                        <m:sSupPr>
                          <m:ctrlPr>
                            <a:rPr lang="en-US" b="0" i="1" dirty="0" smtClean="0">
                              <a:latin typeface="Cambria Math" panose="02040503050406030204" pitchFamily="18" charset="0"/>
                            </a:rPr>
                          </m:ctrlPr>
                        </m:sSupPr>
                        <m:e>
                          <m:r>
                            <m:rPr>
                              <m:sty m:val="p"/>
                            </m:rPr>
                            <a:rPr lang="en-US" i="0" dirty="0">
                              <a:latin typeface="Cambria Math" panose="02040503050406030204" pitchFamily="18" charset="0"/>
                            </a:rPr>
                            <m:t>H</m:t>
                          </m:r>
                          <m:r>
                            <m:rPr>
                              <m:sty m:val="p"/>
                            </m:rPr>
                            <a:rPr lang="en-US" b="0" i="0" dirty="0" smtClean="0">
                              <a:latin typeface="Cambria Math" panose="02040503050406030204" pitchFamily="18" charset="0"/>
                            </a:rPr>
                            <m:t>e</m:t>
                          </m:r>
                        </m:e>
                        <m:sup>
                          <m:r>
                            <a:rPr lang="en-US" b="0" i="1" dirty="0" smtClean="0">
                              <a:latin typeface="Cambria Math" panose="02040503050406030204" pitchFamily="18" charset="0"/>
                            </a:rPr>
                            <m:t>+</m:t>
                          </m:r>
                        </m:sup>
                      </m:sSup>
                    </m:oMath>
                  </m:oMathPara>
                </a14:m>
                <a:endParaRPr lang="en-US" dirty="0"/>
              </a:p>
              <a:p>
                <a:pPr marL="0" indent="0">
                  <a:buNone/>
                </a:pPr>
                <a14:m>
                  <m:oMathPara xmlns:m="http://schemas.openxmlformats.org/officeDocument/2006/math">
                    <m:oMathParaPr>
                      <m:jc m:val="centerGroup"/>
                    </m:oMathParaPr>
                    <m:oMath xmlns:m="http://schemas.openxmlformats.org/officeDocument/2006/math">
                      <m:sSup>
                        <m:sSupPr>
                          <m:ctrlPr>
                            <a:rPr lang="en-US" b="0" i="1" dirty="0" smtClean="0">
                              <a:latin typeface="Cambria Math" panose="02040503050406030204" pitchFamily="18" charset="0"/>
                            </a:rPr>
                          </m:ctrlPr>
                        </m:sSupPr>
                        <m:e>
                          <m:r>
                            <m:rPr>
                              <m:sty m:val="p"/>
                            </m:rPr>
                            <a:rPr lang="en-US" b="0" i="0" dirty="0" smtClean="0">
                              <a:latin typeface="Cambria Math" panose="02040503050406030204" pitchFamily="18" charset="0"/>
                            </a:rPr>
                            <m:t>Fe</m:t>
                          </m:r>
                        </m:e>
                        <m:sup>
                          <m:r>
                            <a:rPr lang="en-US" b="0" i="1" dirty="0" smtClean="0">
                              <a:latin typeface="Cambria Math" panose="02040503050406030204" pitchFamily="18" charset="0"/>
                            </a:rPr>
                            <m:t>8+</m:t>
                          </m:r>
                        </m:sup>
                      </m:sSup>
                      <m:r>
                        <a:rPr lang="en-US" b="0" i="1" dirty="0" smtClean="0">
                          <a:latin typeface="Cambria Math" panose="02040503050406030204" pitchFamily="18" charset="0"/>
                        </a:rPr>
                        <m:t>+</m:t>
                      </m:r>
                      <m:r>
                        <m:rPr>
                          <m:sty m:val="p"/>
                        </m:rPr>
                        <a:rPr lang="en-US" b="0" i="0" dirty="0" smtClean="0">
                          <a:latin typeface="Cambria Math" panose="02040503050406030204" pitchFamily="18" charset="0"/>
                        </a:rPr>
                        <m:t>He</m:t>
                      </m:r>
                      <m:r>
                        <a:rPr lang="en-US" b="0" i="1" dirty="0" smtClean="0">
                          <a:latin typeface="Cambria Math" panose="02040503050406030204" pitchFamily="18" charset="0"/>
                        </a:rPr>
                        <m:t>→</m:t>
                      </m:r>
                      <m:sSup>
                        <m:sSupPr>
                          <m:ctrlPr>
                            <a:rPr lang="en-US" b="0" i="1" dirty="0" smtClean="0">
                              <a:latin typeface="Cambria Math" panose="02040503050406030204" pitchFamily="18" charset="0"/>
                            </a:rPr>
                          </m:ctrlPr>
                        </m:sSupPr>
                        <m:e>
                          <m:r>
                            <m:rPr>
                              <m:sty m:val="p"/>
                            </m:rPr>
                            <a:rPr lang="en-US" b="0" i="0" dirty="0" smtClean="0">
                              <a:latin typeface="Cambria Math" panose="02040503050406030204" pitchFamily="18" charset="0"/>
                            </a:rPr>
                            <m:t>Fe</m:t>
                          </m:r>
                        </m:e>
                        <m:sup>
                          <m:r>
                            <a:rPr lang="en-US" b="0" i="1" dirty="0" smtClean="0">
                              <a:latin typeface="Cambria Math" panose="02040503050406030204" pitchFamily="18" charset="0"/>
                            </a:rPr>
                            <m:t>7+</m:t>
                          </m:r>
                        </m:sup>
                      </m:sSup>
                      <m:r>
                        <a:rPr lang="en-US" b="0" i="1" dirty="0" smtClean="0">
                          <a:latin typeface="Cambria Math" panose="02040503050406030204" pitchFamily="18" charset="0"/>
                        </a:rPr>
                        <m:t>+</m:t>
                      </m:r>
                      <m:sSup>
                        <m:sSupPr>
                          <m:ctrlPr>
                            <a:rPr lang="en-US" b="0" i="1" dirty="0" smtClean="0">
                              <a:latin typeface="Cambria Math" panose="02040503050406030204" pitchFamily="18" charset="0"/>
                            </a:rPr>
                          </m:ctrlPr>
                        </m:sSupPr>
                        <m:e>
                          <m:r>
                            <m:rPr>
                              <m:sty m:val="p"/>
                            </m:rPr>
                            <a:rPr lang="en-US" i="0" dirty="0">
                              <a:latin typeface="Cambria Math" panose="02040503050406030204" pitchFamily="18" charset="0"/>
                            </a:rPr>
                            <m:t>H</m:t>
                          </m:r>
                          <m:r>
                            <m:rPr>
                              <m:sty m:val="p"/>
                            </m:rPr>
                            <a:rPr lang="en-US" b="0" i="0" dirty="0" smtClean="0">
                              <a:latin typeface="Cambria Math" panose="02040503050406030204" pitchFamily="18" charset="0"/>
                            </a:rPr>
                            <m:t>e</m:t>
                          </m:r>
                        </m:e>
                        <m:sup>
                          <m:r>
                            <a:rPr lang="en-US" b="0" i="1" dirty="0" smtClean="0">
                              <a:latin typeface="Cambria Math" panose="02040503050406030204" pitchFamily="18" charset="0"/>
                            </a:rPr>
                            <m:t>+</m:t>
                          </m:r>
                        </m:sup>
                      </m:sSup>
                    </m:oMath>
                  </m:oMathPara>
                </a14:m>
                <a:endParaRPr lang="en-US" dirty="0"/>
              </a:p>
              <a:p>
                <a:pPr marL="0" indent="0">
                  <a:buNone/>
                </a:pPr>
                <a14:m>
                  <m:oMathPara xmlns:m="http://schemas.openxmlformats.org/officeDocument/2006/math">
                    <m:oMathParaPr>
                      <m:jc m:val="centerGroup"/>
                    </m:oMathParaPr>
                    <m:oMath xmlns:m="http://schemas.openxmlformats.org/officeDocument/2006/math">
                      <m:sSup>
                        <m:sSupPr>
                          <m:ctrlPr>
                            <a:rPr lang="en-US" b="0" i="1" dirty="0" smtClean="0">
                              <a:latin typeface="Cambria Math" panose="02040503050406030204" pitchFamily="18" charset="0"/>
                            </a:rPr>
                          </m:ctrlPr>
                        </m:sSupPr>
                        <m:e>
                          <m:r>
                            <m:rPr>
                              <m:sty m:val="p"/>
                            </m:rPr>
                            <a:rPr lang="en-US" b="0" i="0" dirty="0" smtClean="0">
                              <a:latin typeface="Cambria Math" panose="02040503050406030204" pitchFamily="18" charset="0"/>
                            </a:rPr>
                            <m:t>Fe</m:t>
                          </m:r>
                        </m:e>
                        <m:sup>
                          <m:r>
                            <a:rPr lang="en-US" b="0" i="1" dirty="0" smtClean="0">
                              <a:latin typeface="Cambria Math" panose="02040503050406030204" pitchFamily="18" charset="0"/>
                            </a:rPr>
                            <m:t>9+</m:t>
                          </m:r>
                        </m:sup>
                      </m:sSup>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m:rPr>
                              <m:sty m:val="p"/>
                            </m:rPr>
                            <a:rPr lang="en-US" b="0" i="0" dirty="0" smtClean="0">
                              <a:latin typeface="Cambria Math" panose="02040503050406030204" pitchFamily="18" charset="0"/>
                            </a:rPr>
                            <m:t>H</m:t>
                          </m:r>
                        </m:e>
                        <m:sub>
                          <m:r>
                            <a:rPr lang="en-US" b="0" i="0" dirty="0" smtClean="0">
                              <a:latin typeface="Cambria Math" panose="02040503050406030204" pitchFamily="18" charset="0"/>
                            </a:rPr>
                            <m:t>2</m:t>
                          </m:r>
                        </m:sub>
                      </m:sSub>
                      <m:r>
                        <m:rPr>
                          <m:sty m:val="p"/>
                        </m:rPr>
                        <a:rPr lang="en-US" b="0" i="0" dirty="0" smtClean="0">
                          <a:latin typeface="Cambria Math" panose="02040503050406030204" pitchFamily="18" charset="0"/>
                        </a:rPr>
                        <m:t>O</m:t>
                      </m:r>
                      <m:r>
                        <a:rPr lang="en-US" b="0" i="1" dirty="0" smtClean="0">
                          <a:latin typeface="Cambria Math" panose="02040503050406030204" pitchFamily="18" charset="0"/>
                        </a:rPr>
                        <m:t>→</m:t>
                      </m:r>
                      <m:sSup>
                        <m:sSupPr>
                          <m:ctrlPr>
                            <a:rPr lang="en-US" b="0" i="1" dirty="0" smtClean="0">
                              <a:latin typeface="Cambria Math" panose="02040503050406030204" pitchFamily="18" charset="0"/>
                            </a:rPr>
                          </m:ctrlPr>
                        </m:sSupPr>
                        <m:e>
                          <m:r>
                            <m:rPr>
                              <m:sty m:val="p"/>
                            </m:rPr>
                            <a:rPr lang="en-US" b="0" i="0" dirty="0" smtClean="0">
                              <a:latin typeface="Cambria Math" panose="02040503050406030204" pitchFamily="18" charset="0"/>
                            </a:rPr>
                            <m:t>Fe</m:t>
                          </m:r>
                        </m:e>
                        <m:sup>
                          <m:r>
                            <a:rPr lang="en-US" b="0" i="1" dirty="0" smtClean="0">
                              <a:latin typeface="Cambria Math" panose="02040503050406030204" pitchFamily="18" charset="0"/>
                            </a:rPr>
                            <m:t>8+</m:t>
                          </m:r>
                        </m:sup>
                      </m:sSup>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m:rPr>
                              <m:sty m:val="p"/>
                            </m:rPr>
                            <a:rPr lang="en-US" b="0" i="0" dirty="0" smtClean="0">
                              <a:latin typeface="Cambria Math" panose="02040503050406030204" pitchFamily="18" charset="0"/>
                            </a:rPr>
                            <m:t>H</m:t>
                          </m:r>
                        </m:e>
                        <m:sub>
                          <m:r>
                            <a:rPr lang="en-US" b="0" i="0" dirty="0" smtClean="0">
                              <a:latin typeface="Cambria Math" panose="02040503050406030204" pitchFamily="18" charset="0"/>
                            </a:rPr>
                            <m:t>2</m:t>
                          </m:r>
                        </m:sub>
                      </m:sSub>
                      <m:sSup>
                        <m:sSupPr>
                          <m:ctrlPr>
                            <a:rPr lang="en-US" b="0" i="1" dirty="0" smtClean="0">
                              <a:latin typeface="Cambria Math" panose="02040503050406030204" pitchFamily="18" charset="0"/>
                            </a:rPr>
                          </m:ctrlPr>
                        </m:sSupPr>
                        <m:e>
                          <m:r>
                            <m:rPr>
                              <m:sty m:val="p"/>
                            </m:rPr>
                            <a:rPr lang="en-US" b="0" i="0" dirty="0" smtClean="0">
                              <a:latin typeface="Cambria Math" panose="02040503050406030204" pitchFamily="18" charset="0"/>
                            </a:rPr>
                            <m:t>O</m:t>
                          </m:r>
                        </m:e>
                        <m:sup>
                          <m:r>
                            <a:rPr lang="en-US" b="0" i="0" dirty="0" smtClean="0">
                              <a:latin typeface="Cambria Math" panose="02040503050406030204" pitchFamily="18" charset="0"/>
                            </a:rPr>
                            <m:t>+</m:t>
                          </m:r>
                        </m:sup>
                      </m:sSup>
                    </m:oMath>
                  </m:oMathPara>
                </a14:m>
                <a:endParaRPr lang="en-US" b="0" dirty="0"/>
              </a:p>
              <a:p>
                <a:pPr marL="0" indent="0">
                  <a:buNone/>
                </a:pPr>
                <a14:m>
                  <m:oMathPara xmlns:m="http://schemas.openxmlformats.org/officeDocument/2006/math">
                    <m:oMathParaPr>
                      <m:jc m:val="centerGroup"/>
                    </m:oMathParaPr>
                    <m:oMath xmlns:m="http://schemas.openxmlformats.org/officeDocument/2006/math">
                      <m:sSup>
                        <m:sSupPr>
                          <m:ctrlPr>
                            <a:rPr lang="en-US" b="0" i="1" dirty="0" smtClean="0">
                              <a:latin typeface="Cambria Math" panose="02040503050406030204" pitchFamily="18" charset="0"/>
                            </a:rPr>
                          </m:ctrlPr>
                        </m:sSupPr>
                        <m:e>
                          <m:r>
                            <m:rPr>
                              <m:sty m:val="p"/>
                            </m:rPr>
                            <a:rPr lang="en-US" b="0" i="0" dirty="0" smtClean="0">
                              <a:latin typeface="Cambria Math" panose="02040503050406030204" pitchFamily="18" charset="0"/>
                            </a:rPr>
                            <m:t>Fe</m:t>
                          </m:r>
                        </m:e>
                        <m:sup>
                          <m:r>
                            <a:rPr lang="en-US" b="0" i="1" dirty="0" smtClean="0">
                              <a:latin typeface="Cambria Math" panose="02040503050406030204" pitchFamily="18" charset="0"/>
                            </a:rPr>
                            <m:t>8+</m:t>
                          </m:r>
                        </m:sup>
                      </m:sSup>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m:rPr>
                              <m:sty m:val="p"/>
                            </m:rPr>
                            <a:rPr lang="en-US" b="0" i="0" dirty="0" smtClean="0">
                              <a:latin typeface="Cambria Math" panose="02040503050406030204" pitchFamily="18" charset="0"/>
                            </a:rPr>
                            <m:t>H</m:t>
                          </m:r>
                        </m:e>
                        <m:sub>
                          <m:r>
                            <a:rPr lang="en-US" b="0" i="0" dirty="0" smtClean="0">
                              <a:latin typeface="Cambria Math" panose="02040503050406030204" pitchFamily="18" charset="0"/>
                            </a:rPr>
                            <m:t>2</m:t>
                          </m:r>
                        </m:sub>
                      </m:sSub>
                      <m:r>
                        <m:rPr>
                          <m:sty m:val="p"/>
                        </m:rPr>
                        <a:rPr lang="en-US" b="0" i="0" dirty="0" smtClean="0">
                          <a:latin typeface="Cambria Math" panose="02040503050406030204" pitchFamily="18" charset="0"/>
                        </a:rPr>
                        <m:t>O</m:t>
                      </m:r>
                      <m:r>
                        <a:rPr lang="en-US" b="0" i="1" dirty="0" smtClean="0">
                          <a:latin typeface="Cambria Math" panose="02040503050406030204" pitchFamily="18" charset="0"/>
                        </a:rPr>
                        <m:t>→</m:t>
                      </m:r>
                      <m:sSup>
                        <m:sSupPr>
                          <m:ctrlPr>
                            <a:rPr lang="en-US" b="0" i="1" dirty="0" smtClean="0">
                              <a:latin typeface="Cambria Math" panose="02040503050406030204" pitchFamily="18" charset="0"/>
                            </a:rPr>
                          </m:ctrlPr>
                        </m:sSupPr>
                        <m:e>
                          <m:r>
                            <m:rPr>
                              <m:sty m:val="p"/>
                            </m:rPr>
                            <a:rPr lang="en-US" b="0" i="0" dirty="0" smtClean="0">
                              <a:latin typeface="Cambria Math" panose="02040503050406030204" pitchFamily="18" charset="0"/>
                            </a:rPr>
                            <m:t>Fe</m:t>
                          </m:r>
                        </m:e>
                        <m:sup>
                          <m:r>
                            <a:rPr lang="en-US" b="0" i="1" dirty="0" smtClean="0">
                              <a:latin typeface="Cambria Math" panose="02040503050406030204" pitchFamily="18" charset="0"/>
                            </a:rPr>
                            <m:t>7+</m:t>
                          </m:r>
                        </m:sup>
                      </m:sSup>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m:rPr>
                              <m:sty m:val="p"/>
                            </m:rPr>
                            <a:rPr lang="en-US" b="0" i="0" dirty="0" smtClean="0">
                              <a:latin typeface="Cambria Math" panose="02040503050406030204" pitchFamily="18" charset="0"/>
                            </a:rPr>
                            <m:t>H</m:t>
                          </m:r>
                        </m:e>
                        <m:sub>
                          <m:r>
                            <a:rPr lang="en-US" b="0" i="0" dirty="0" smtClean="0">
                              <a:latin typeface="Cambria Math" panose="02040503050406030204" pitchFamily="18" charset="0"/>
                            </a:rPr>
                            <m:t>2</m:t>
                          </m:r>
                        </m:sub>
                      </m:sSub>
                      <m:sSup>
                        <m:sSupPr>
                          <m:ctrlPr>
                            <a:rPr lang="en-US" b="0" i="1" dirty="0" smtClean="0">
                              <a:latin typeface="Cambria Math" panose="02040503050406030204" pitchFamily="18" charset="0"/>
                            </a:rPr>
                          </m:ctrlPr>
                        </m:sSupPr>
                        <m:e>
                          <m:r>
                            <m:rPr>
                              <m:sty m:val="p"/>
                            </m:rPr>
                            <a:rPr lang="en-US" b="0" i="0" dirty="0" smtClean="0">
                              <a:latin typeface="Cambria Math" panose="02040503050406030204" pitchFamily="18" charset="0"/>
                            </a:rPr>
                            <m:t>O</m:t>
                          </m:r>
                        </m:e>
                        <m:sup>
                          <m:r>
                            <a:rPr lang="en-US" b="0" i="0" dirty="0" smtClean="0">
                              <a:latin typeface="Cambria Math" panose="02040503050406030204" pitchFamily="18" charset="0"/>
                            </a:rPr>
                            <m:t>+</m:t>
                          </m:r>
                        </m:sup>
                      </m:sSup>
                    </m:oMath>
                  </m:oMathPara>
                </a14:m>
                <a:endParaRPr lang="en-US" b="0" dirty="0"/>
              </a:p>
              <a:p>
                <a:pPr marL="0" indent="0">
                  <a:buNone/>
                </a:pPr>
                <a14:m>
                  <m:oMathPara xmlns:m="http://schemas.openxmlformats.org/officeDocument/2006/math">
                    <m:oMathParaPr>
                      <m:jc m:val="centerGroup"/>
                    </m:oMathParaPr>
                    <m:oMath xmlns:m="http://schemas.openxmlformats.org/officeDocument/2006/math">
                      <m:sSup>
                        <m:sSupPr>
                          <m:ctrlPr>
                            <a:rPr lang="en-US" b="0" i="1" dirty="0" smtClean="0">
                              <a:latin typeface="Cambria Math" panose="02040503050406030204" pitchFamily="18" charset="0"/>
                            </a:rPr>
                          </m:ctrlPr>
                        </m:sSupPr>
                        <m:e>
                          <m:r>
                            <m:rPr>
                              <m:sty m:val="p"/>
                            </m:rPr>
                            <a:rPr lang="en-US" b="0" i="0" dirty="0" smtClean="0">
                              <a:latin typeface="Cambria Math" panose="02040503050406030204" pitchFamily="18" charset="0"/>
                            </a:rPr>
                            <m:t>Fe</m:t>
                          </m:r>
                        </m:e>
                        <m:sup>
                          <m:r>
                            <a:rPr lang="en-US" b="0" i="1" dirty="0" smtClean="0">
                              <a:latin typeface="Cambria Math" panose="02040503050406030204" pitchFamily="18" charset="0"/>
                            </a:rPr>
                            <m:t>9+</m:t>
                          </m:r>
                        </m:sup>
                      </m:sSup>
                      <m:r>
                        <a:rPr lang="en-US" b="0" i="1" dirty="0" smtClean="0">
                          <a:latin typeface="Cambria Math" panose="02040503050406030204" pitchFamily="18" charset="0"/>
                        </a:rPr>
                        <m:t>+</m:t>
                      </m:r>
                      <m:r>
                        <m:rPr>
                          <m:sty m:val="p"/>
                        </m:rPr>
                        <a:rPr lang="en-US" b="0" i="0" dirty="0" smtClean="0">
                          <a:latin typeface="Cambria Math" panose="02040503050406030204" pitchFamily="18" charset="0"/>
                        </a:rPr>
                        <m:t>CO</m:t>
                      </m:r>
                      <m:r>
                        <a:rPr lang="en-US" b="0" i="1" dirty="0" smtClean="0">
                          <a:latin typeface="Cambria Math" panose="02040503050406030204" pitchFamily="18" charset="0"/>
                        </a:rPr>
                        <m:t>→</m:t>
                      </m:r>
                      <m:sSup>
                        <m:sSupPr>
                          <m:ctrlPr>
                            <a:rPr lang="en-US" b="0" i="1" dirty="0" smtClean="0">
                              <a:latin typeface="Cambria Math" panose="02040503050406030204" pitchFamily="18" charset="0"/>
                            </a:rPr>
                          </m:ctrlPr>
                        </m:sSupPr>
                        <m:e>
                          <m:r>
                            <m:rPr>
                              <m:sty m:val="p"/>
                            </m:rPr>
                            <a:rPr lang="en-US" b="0" i="0" dirty="0" smtClean="0">
                              <a:latin typeface="Cambria Math" panose="02040503050406030204" pitchFamily="18" charset="0"/>
                            </a:rPr>
                            <m:t>Fe</m:t>
                          </m:r>
                        </m:e>
                        <m:sup>
                          <m:r>
                            <a:rPr lang="en-US" b="0" i="1" dirty="0" smtClean="0">
                              <a:latin typeface="Cambria Math" panose="02040503050406030204" pitchFamily="18" charset="0"/>
                            </a:rPr>
                            <m:t>8+</m:t>
                          </m:r>
                        </m:sup>
                      </m:sSup>
                      <m:r>
                        <a:rPr lang="en-US" b="0" i="1" dirty="0" smtClean="0">
                          <a:latin typeface="Cambria Math" panose="02040503050406030204" pitchFamily="18" charset="0"/>
                        </a:rPr>
                        <m:t>+</m:t>
                      </m:r>
                      <m:sSup>
                        <m:sSupPr>
                          <m:ctrlPr>
                            <a:rPr lang="en-US" b="0" i="1" dirty="0" smtClean="0">
                              <a:latin typeface="Cambria Math" panose="02040503050406030204" pitchFamily="18" charset="0"/>
                            </a:rPr>
                          </m:ctrlPr>
                        </m:sSupPr>
                        <m:e>
                          <m:r>
                            <m:rPr>
                              <m:sty m:val="p"/>
                            </m:rPr>
                            <a:rPr lang="en-US" i="0" dirty="0" smtClean="0">
                              <a:latin typeface="Cambria Math" panose="02040503050406030204" pitchFamily="18" charset="0"/>
                            </a:rPr>
                            <m:t>C</m:t>
                          </m:r>
                          <m:r>
                            <m:rPr>
                              <m:sty m:val="p"/>
                            </m:rPr>
                            <a:rPr lang="en-US" b="0" i="0" dirty="0" smtClean="0">
                              <a:latin typeface="Cambria Math" panose="02040503050406030204" pitchFamily="18" charset="0"/>
                            </a:rPr>
                            <m:t>O</m:t>
                          </m:r>
                        </m:e>
                        <m:sup>
                          <m:r>
                            <a:rPr lang="en-US" b="0" i="1" dirty="0" smtClean="0">
                              <a:latin typeface="Cambria Math" panose="02040503050406030204" pitchFamily="18" charset="0"/>
                            </a:rPr>
                            <m:t>+</m:t>
                          </m:r>
                        </m:sup>
                      </m:sSup>
                    </m:oMath>
                  </m:oMathPara>
                </a14:m>
                <a:endParaRPr lang="en-US" dirty="0"/>
              </a:p>
              <a:p>
                <a:pPr marL="0" indent="0">
                  <a:buNone/>
                </a:pPr>
                <a14:m>
                  <m:oMathPara xmlns:m="http://schemas.openxmlformats.org/officeDocument/2006/math">
                    <m:oMathParaPr>
                      <m:jc m:val="centerGroup"/>
                    </m:oMathParaPr>
                    <m:oMath xmlns:m="http://schemas.openxmlformats.org/officeDocument/2006/math">
                      <m:sSup>
                        <m:sSupPr>
                          <m:ctrlPr>
                            <a:rPr lang="en-US" b="0" i="1" dirty="0" smtClean="0">
                              <a:latin typeface="Cambria Math" panose="02040503050406030204" pitchFamily="18" charset="0"/>
                            </a:rPr>
                          </m:ctrlPr>
                        </m:sSupPr>
                        <m:e>
                          <m:r>
                            <m:rPr>
                              <m:sty m:val="p"/>
                            </m:rPr>
                            <a:rPr lang="en-US" b="0" i="0" dirty="0" smtClean="0">
                              <a:latin typeface="Cambria Math" panose="02040503050406030204" pitchFamily="18" charset="0"/>
                            </a:rPr>
                            <m:t>Fe</m:t>
                          </m:r>
                        </m:e>
                        <m:sup>
                          <m:r>
                            <a:rPr lang="en-US" b="0" i="1" dirty="0" smtClean="0">
                              <a:latin typeface="Cambria Math" panose="02040503050406030204" pitchFamily="18" charset="0"/>
                            </a:rPr>
                            <m:t>8+</m:t>
                          </m:r>
                        </m:sup>
                      </m:sSup>
                      <m:r>
                        <a:rPr lang="en-US" b="0" i="1" dirty="0" smtClean="0">
                          <a:latin typeface="Cambria Math" panose="02040503050406030204" pitchFamily="18" charset="0"/>
                        </a:rPr>
                        <m:t>+</m:t>
                      </m:r>
                      <m:r>
                        <m:rPr>
                          <m:sty m:val="p"/>
                        </m:rPr>
                        <a:rPr lang="en-US" b="0" i="0" dirty="0" smtClean="0">
                          <a:latin typeface="Cambria Math" panose="02040503050406030204" pitchFamily="18" charset="0"/>
                        </a:rPr>
                        <m:t>CO</m:t>
                      </m:r>
                      <m:r>
                        <a:rPr lang="en-US" b="0" i="1" dirty="0" smtClean="0">
                          <a:latin typeface="Cambria Math" panose="02040503050406030204" pitchFamily="18" charset="0"/>
                        </a:rPr>
                        <m:t>→</m:t>
                      </m:r>
                      <m:sSup>
                        <m:sSupPr>
                          <m:ctrlPr>
                            <a:rPr lang="en-US" b="0" i="1" dirty="0" smtClean="0">
                              <a:latin typeface="Cambria Math" panose="02040503050406030204" pitchFamily="18" charset="0"/>
                            </a:rPr>
                          </m:ctrlPr>
                        </m:sSupPr>
                        <m:e>
                          <m:r>
                            <m:rPr>
                              <m:sty m:val="p"/>
                            </m:rPr>
                            <a:rPr lang="en-US" b="0" i="0" dirty="0" smtClean="0">
                              <a:latin typeface="Cambria Math" panose="02040503050406030204" pitchFamily="18" charset="0"/>
                            </a:rPr>
                            <m:t>Fe</m:t>
                          </m:r>
                        </m:e>
                        <m:sup>
                          <m:r>
                            <a:rPr lang="en-US" b="0" i="1" dirty="0" smtClean="0">
                              <a:latin typeface="Cambria Math" panose="02040503050406030204" pitchFamily="18" charset="0"/>
                            </a:rPr>
                            <m:t>7+</m:t>
                          </m:r>
                        </m:sup>
                      </m:sSup>
                      <m:r>
                        <a:rPr lang="en-US" b="0" i="1" dirty="0" smtClean="0">
                          <a:latin typeface="Cambria Math" panose="02040503050406030204" pitchFamily="18" charset="0"/>
                        </a:rPr>
                        <m:t>+</m:t>
                      </m:r>
                      <m:sSup>
                        <m:sSupPr>
                          <m:ctrlPr>
                            <a:rPr lang="en-US" b="0" i="1" dirty="0" smtClean="0">
                              <a:latin typeface="Cambria Math" panose="02040503050406030204" pitchFamily="18" charset="0"/>
                            </a:rPr>
                          </m:ctrlPr>
                        </m:sSupPr>
                        <m:e>
                          <m:r>
                            <m:rPr>
                              <m:sty m:val="p"/>
                            </m:rPr>
                            <a:rPr lang="en-US" i="0" dirty="0" smtClean="0">
                              <a:latin typeface="Cambria Math" panose="02040503050406030204" pitchFamily="18" charset="0"/>
                            </a:rPr>
                            <m:t>C</m:t>
                          </m:r>
                          <m:r>
                            <m:rPr>
                              <m:sty m:val="p"/>
                            </m:rPr>
                            <a:rPr lang="en-US" b="0" i="0" dirty="0" smtClean="0">
                              <a:latin typeface="Cambria Math" panose="02040503050406030204" pitchFamily="18" charset="0"/>
                            </a:rPr>
                            <m:t>O</m:t>
                          </m:r>
                        </m:e>
                        <m:sup>
                          <m:r>
                            <a:rPr lang="en-US" b="0" i="1" dirty="0" smtClean="0">
                              <a:latin typeface="Cambria Math" panose="02040503050406030204" pitchFamily="18" charset="0"/>
                            </a:rPr>
                            <m:t>+</m:t>
                          </m:r>
                        </m:sup>
                      </m:sSup>
                    </m:oMath>
                  </m:oMathPara>
                </a14:m>
                <a:endParaRPr lang="en-US" dirty="0"/>
              </a:p>
              <a:p>
                <a:pPr marL="0" indent="0">
                  <a:buNone/>
                </a:pPr>
                <a14:m>
                  <m:oMathPara xmlns:m="http://schemas.openxmlformats.org/officeDocument/2006/math">
                    <m:oMathParaPr>
                      <m:jc m:val="centerGroup"/>
                    </m:oMathParaPr>
                    <m:oMath xmlns:m="http://schemas.openxmlformats.org/officeDocument/2006/math">
                      <m:sSup>
                        <m:sSupPr>
                          <m:ctrlPr>
                            <a:rPr lang="en-US" b="0" i="1" dirty="0" smtClean="0">
                              <a:latin typeface="Cambria Math" panose="02040503050406030204" pitchFamily="18" charset="0"/>
                            </a:rPr>
                          </m:ctrlPr>
                        </m:sSupPr>
                        <m:e>
                          <m:r>
                            <m:rPr>
                              <m:sty m:val="p"/>
                            </m:rPr>
                            <a:rPr lang="en-US" b="0" i="0" dirty="0" smtClean="0">
                              <a:latin typeface="Cambria Math" panose="02040503050406030204" pitchFamily="18" charset="0"/>
                            </a:rPr>
                            <m:t>Fe</m:t>
                          </m:r>
                        </m:e>
                        <m:sup>
                          <m:r>
                            <a:rPr lang="en-US" b="0" i="1" dirty="0" smtClean="0">
                              <a:latin typeface="Cambria Math" panose="02040503050406030204" pitchFamily="18" charset="0"/>
                            </a:rPr>
                            <m:t>9+</m:t>
                          </m:r>
                        </m:sup>
                      </m:sSup>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m:rPr>
                              <m:sty m:val="p"/>
                            </m:rPr>
                            <a:rPr lang="en-US" b="0" i="0" dirty="0" smtClean="0">
                              <a:latin typeface="Cambria Math" panose="02040503050406030204" pitchFamily="18" charset="0"/>
                            </a:rPr>
                            <m:t>CO</m:t>
                          </m:r>
                        </m:e>
                        <m:sub>
                          <m:r>
                            <a:rPr lang="en-US" b="0" i="0" dirty="0" smtClean="0">
                              <a:latin typeface="Cambria Math" panose="02040503050406030204" pitchFamily="18" charset="0"/>
                            </a:rPr>
                            <m:t>2</m:t>
                          </m:r>
                        </m:sub>
                      </m:sSub>
                      <m:r>
                        <a:rPr lang="en-US" b="0" i="1" dirty="0" smtClean="0">
                          <a:latin typeface="Cambria Math" panose="02040503050406030204" pitchFamily="18" charset="0"/>
                        </a:rPr>
                        <m:t>→</m:t>
                      </m:r>
                      <m:sSup>
                        <m:sSupPr>
                          <m:ctrlPr>
                            <a:rPr lang="en-US" b="0" i="1" dirty="0" smtClean="0">
                              <a:latin typeface="Cambria Math" panose="02040503050406030204" pitchFamily="18" charset="0"/>
                            </a:rPr>
                          </m:ctrlPr>
                        </m:sSupPr>
                        <m:e>
                          <m:r>
                            <m:rPr>
                              <m:sty m:val="p"/>
                            </m:rPr>
                            <a:rPr lang="en-US" b="0" i="0" dirty="0" smtClean="0">
                              <a:latin typeface="Cambria Math" panose="02040503050406030204" pitchFamily="18" charset="0"/>
                            </a:rPr>
                            <m:t>Fe</m:t>
                          </m:r>
                        </m:e>
                        <m:sup>
                          <m:r>
                            <a:rPr lang="en-US" b="0" i="1" dirty="0" smtClean="0">
                              <a:latin typeface="Cambria Math" panose="02040503050406030204" pitchFamily="18" charset="0"/>
                            </a:rPr>
                            <m:t>8+</m:t>
                          </m:r>
                        </m:sup>
                      </m:sSup>
                      <m:r>
                        <a:rPr lang="en-US" b="0" i="1" dirty="0" smtClean="0">
                          <a:latin typeface="Cambria Math" panose="02040503050406030204" pitchFamily="18" charset="0"/>
                        </a:rPr>
                        <m:t>+</m:t>
                      </m:r>
                      <m:sSubSup>
                        <m:sSubSupPr>
                          <m:ctrlPr>
                            <a:rPr lang="en-US" b="0" i="1" dirty="0" smtClean="0">
                              <a:latin typeface="Cambria Math" panose="02040503050406030204" pitchFamily="18" charset="0"/>
                            </a:rPr>
                          </m:ctrlPr>
                        </m:sSubSupPr>
                        <m:e>
                          <m:r>
                            <m:rPr>
                              <m:sty m:val="p"/>
                            </m:rPr>
                            <a:rPr lang="en-US" b="0" i="0" dirty="0" smtClean="0">
                              <a:latin typeface="Cambria Math" panose="02040503050406030204" pitchFamily="18" charset="0"/>
                            </a:rPr>
                            <m:t>CO</m:t>
                          </m:r>
                        </m:e>
                        <m:sub>
                          <m:r>
                            <a:rPr lang="en-US" b="0" i="0" dirty="0" smtClean="0">
                              <a:latin typeface="Cambria Math" panose="02040503050406030204" pitchFamily="18" charset="0"/>
                            </a:rPr>
                            <m:t>2</m:t>
                          </m:r>
                        </m:sub>
                        <m:sup>
                          <m:r>
                            <a:rPr lang="en-US" b="0" i="1" dirty="0" smtClean="0">
                              <a:latin typeface="Cambria Math" panose="02040503050406030204" pitchFamily="18" charset="0"/>
                            </a:rPr>
                            <m:t>+</m:t>
                          </m:r>
                        </m:sup>
                      </m:sSubSup>
                    </m:oMath>
                  </m:oMathPara>
                </a14:m>
                <a:endParaRPr lang="en-US" b="0" dirty="0"/>
              </a:p>
              <a:p>
                <a:pPr marL="0" indent="0">
                  <a:buNone/>
                </a:pPr>
                <a14:m>
                  <m:oMathPara xmlns:m="http://schemas.openxmlformats.org/officeDocument/2006/math">
                    <m:oMathParaPr>
                      <m:jc m:val="centerGroup"/>
                    </m:oMathParaPr>
                    <m:oMath xmlns:m="http://schemas.openxmlformats.org/officeDocument/2006/math">
                      <m:sSup>
                        <m:sSupPr>
                          <m:ctrlPr>
                            <a:rPr lang="en-US" b="0" i="1" dirty="0" smtClean="0">
                              <a:latin typeface="Cambria Math" panose="02040503050406030204" pitchFamily="18" charset="0"/>
                            </a:rPr>
                          </m:ctrlPr>
                        </m:sSupPr>
                        <m:e>
                          <m:r>
                            <m:rPr>
                              <m:sty m:val="p"/>
                            </m:rPr>
                            <a:rPr lang="en-US" b="0" i="0" dirty="0" smtClean="0">
                              <a:latin typeface="Cambria Math" panose="02040503050406030204" pitchFamily="18" charset="0"/>
                            </a:rPr>
                            <m:t>Fe</m:t>
                          </m:r>
                        </m:e>
                        <m:sup>
                          <m:r>
                            <a:rPr lang="en-US" b="0" i="1" dirty="0" smtClean="0">
                              <a:latin typeface="Cambria Math" panose="02040503050406030204" pitchFamily="18" charset="0"/>
                            </a:rPr>
                            <m:t>8+</m:t>
                          </m:r>
                        </m:sup>
                      </m:sSup>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m:rPr>
                              <m:sty m:val="p"/>
                            </m:rPr>
                            <a:rPr lang="en-US" b="0" i="0" dirty="0" smtClean="0">
                              <a:latin typeface="Cambria Math" panose="02040503050406030204" pitchFamily="18" charset="0"/>
                            </a:rPr>
                            <m:t>CO</m:t>
                          </m:r>
                        </m:e>
                        <m:sub>
                          <m:r>
                            <a:rPr lang="en-US" b="0" i="0" dirty="0" smtClean="0">
                              <a:latin typeface="Cambria Math" panose="02040503050406030204" pitchFamily="18" charset="0"/>
                            </a:rPr>
                            <m:t>2</m:t>
                          </m:r>
                        </m:sub>
                      </m:sSub>
                      <m:r>
                        <a:rPr lang="en-US" b="0" i="1" dirty="0" smtClean="0">
                          <a:latin typeface="Cambria Math" panose="02040503050406030204" pitchFamily="18" charset="0"/>
                        </a:rPr>
                        <m:t>→</m:t>
                      </m:r>
                      <m:sSup>
                        <m:sSupPr>
                          <m:ctrlPr>
                            <a:rPr lang="en-US" b="0" i="1" dirty="0" smtClean="0">
                              <a:latin typeface="Cambria Math" panose="02040503050406030204" pitchFamily="18" charset="0"/>
                            </a:rPr>
                          </m:ctrlPr>
                        </m:sSupPr>
                        <m:e>
                          <m:r>
                            <m:rPr>
                              <m:sty m:val="p"/>
                            </m:rPr>
                            <a:rPr lang="en-US" b="0" i="0" dirty="0" smtClean="0">
                              <a:latin typeface="Cambria Math" panose="02040503050406030204" pitchFamily="18" charset="0"/>
                            </a:rPr>
                            <m:t>Fe</m:t>
                          </m:r>
                        </m:e>
                        <m:sup>
                          <m:r>
                            <a:rPr lang="en-US" b="0" i="1" dirty="0" smtClean="0">
                              <a:latin typeface="Cambria Math" panose="02040503050406030204" pitchFamily="18" charset="0"/>
                            </a:rPr>
                            <m:t>7+</m:t>
                          </m:r>
                        </m:sup>
                      </m:sSup>
                      <m:r>
                        <a:rPr lang="en-US" b="0" i="1" dirty="0" smtClean="0">
                          <a:latin typeface="Cambria Math" panose="02040503050406030204" pitchFamily="18" charset="0"/>
                        </a:rPr>
                        <m:t>+</m:t>
                      </m:r>
                      <m:sSubSup>
                        <m:sSubSupPr>
                          <m:ctrlPr>
                            <a:rPr lang="en-US" b="0" i="1" dirty="0" smtClean="0">
                              <a:latin typeface="Cambria Math" panose="02040503050406030204" pitchFamily="18" charset="0"/>
                            </a:rPr>
                          </m:ctrlPr>
                        </m:sSubSupPr>
                        <m:e>
                          <m:r>
                            <m:rPr>
                              <m:sty m:val="p"/>
                            </m:rPr>
                            <a:rPr lang="en-US" b="0" i="0" dirty="0" smtClean="0">
                              <a:latin typeface="Cambria Math" panose="02040503050406030204" pitchFamily="18" charset="0"/>
                            </a:rPr>
                            <m:t>CO</m:t>
                          </m:r>
                        </m:e>
                        <m:sub>
                          <m:r>
                            <a:rPr lang="en-US" b="0" i="0" dirty="0" smtClean="0">
                              <a:latin typeface="Cambria Math" panose="02040503050406030204" pitchFamily="18" charset="0"/>
                            </a:rPr>
                            <m:t>2</m:t>
                          </m:r>
                        </m:sub>
                        <m:sup>
                          <m:r>
                            <a:rPr lang="en-US" b="0" i="1" dirty="0" smtClean="0">
                              <a:latin typeface="Cambria Math" panose="02040503050406030204" pitchFamily="18" charset="0"/>
                            </a:rPr>
                            <m:t>+</m:t>
                          </m:r>
                        </m:sup>
                      </m:sSubSup>
                    </m:oMath>
                  </m:oMathPara>
                </a14:m>
                <a:endParaRPr lang="en-US" b="0" dirty="0"/>
              </a:p>
              <a:p>
                <a:pPr marL="0" indent="0">
                  <a:buNone/>
                </a:pPr>
                <a14:m>
                  <m:oMathPara xmlns:m="http://schemas.openxmlformats.org/officeDocument/2006/math">
                    <m:oMathParaPr>
                      <m:jc m:val="centerGroup"/>
                    </m:oMathParaPr>
                    <m:oMath xmlns:m="http://schemas.openxmlformats.org/officeDocument/2006/math">
                      <m:sSup>
                        <m:sSupPr>
                          <m:ctrlPr>
                            <a:rPr lang="en-US" b="0" i="1" dirty="0" smtClean="0">
                              <a:latin typeface="Cambria Math" panose="02040503050406030204" pitchFamily="18" charset="0"/>
                            </a:rPr>
                          </m:ctrlPr>
                        </m:sSupPr>
                        <m:e>
                          <m:r>
                            <m:rPr>
                              <m:sty m:val="p"/>
                            </m:rPr>
                            <a:rPr lang="en-US" b="0" i="0" dirty="0" smtClean="0">
                              <a:latin typeface="Cambria Math" panose="02040503050406030204" pitchFamily="18" charset="0"/>
                            </a:rPr>
                            <m:t>Fe</m:t>
                          </m:r>
                        </m:e>
                        <m:sup>
                          <m:r>
                            <a:rPr lang="en-US" b="0" i="1" dirty="0" smtClean="0">
                              <a:latin typeface="Cambria Math" panose="02040503050406030204" pitchFamily="18" charset="0"/>
                            </a:rPr>
                            <m:t>9+</m:t>
                          </m:r>
                        </m:sup>
                      </m:sSup>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m:rPr>
                              <m:sty m:val="p"/>
                            </m:rPr>
                            <a:rPr lang="en-US" b="0" i="0" dirty="0" smtClean="0">
                              <a:latin typeface="Cambria Math" panose="02040503050406030204" pitchFamily="18" charset="0"/>
                            </a:rPr>
                            <m:t>N</m:t>
                          </m:r>
                        </m:e>
                        <m:sub>
                          <m:r>
                            <a:rPr lang="en-US" b="0" i="0" dirty="0" smtClean="0">
                              <a:latin typeface="Cambria Math" panose="02040503050406030204" pitchFamily="18" charset="0"/>
                            </a:rPr>
                            <m:t>2</m:t>
                          </m:r>
                        </m:sub>
                      </m:sSub>
                      <m:r>
                        <a:rPr lang="en-US" b="0" i="1" dirty="0" smtClean="0">
                          <a:latin typeface="Cambria Math" panose="02040503050406030204" pitchFamily="18" charset="0"/>
                        </a:rPr>
                        <m:t>→</m:t>
                      </m:r>
                      <m:sSup>
                        <m:sSupPr>
                          <m:ctrlPr>
                            <a:rPr lang="en-US" b="0" i="1" dirty="0" smtClean="0">
                              <a:latin typeface="Cambria Math" panose="02040503050406030204" pitchFamily="18" charset="0"/>
                            </a:rPr>
                          </m:ctrlPr>
                        </m:sSupPr>
                        <m:e>
                          <m:r>
                            <m:rPr>
                              <m:sty m:val="p"/>
                            </m:rPr>
                            <a:rPr lang="en-US" b="0" i="0" dirty="0" smtClean="0">
                              <a:latin typeface="Cambria Math" panose="02040503050406030204" pitchFamily="18" charset="0"/>
                            </a:rPr>
                            <m:t>Fe</m:t>
                          </m:r>
                        </m:e>
                        <m:sup>
                          <m:r>
                            <a:rPr lang="en-US" b="0" i="1" dirty="0" smtClean="0">
                              <a:latin typeface="Cambria Math" panose="02040503050406030204" pitchFamily="18" charset="0"/>
                            </a:rPr>
                            <m:t>8+</m:t>
                          </m:r>
                        </m:sup>
                      </m:sSup>
                      <m:r>
                        <a:rPr lang="en-US" b="0" i="1" dirty="0" smtClean="0">
                          <a:latin typeface="Cambria Math" panose="02040503050406030204" pitchFamily="18" charset="0"/>
                        </a:rPr>
                        <m:t>+</m:t>
                      </m:r>
                      <m:sSubSup>
                        <m:sSubSupPr>
                          <m:ctrlPr>
                            <a:rPr lang="en-US" b="0" i="1" dirty="0" smtClean="0">
                              <a:latin typeface="Cambria Math" panose="02040503050406030204" pitchFamily="18" charset="0"/>
                            </a:rPr>
                          </m:ctrlPr>
                        </m:sSubSupPr>
                        <m:e>
                          <m:r>
                            <m:rPr>
                              <m:sty m:val="p"/>
                            </m:rPr>
                            <a:rPr lang="en-US" b="0" i="0" dirty="0" smtClean="0">
                              <a:latin typeface="Cambria Math" panose="02040503050406030204" pitchFamily="18" charset="0"/>
                            </a:rPr>
                            <m:t>N</m:t>
                          </m:r>
                        </m:e>
                        <m:sub>
                          <m:r>
                            <a:rPr lang="en-US" b="0" i="0" dirty="0" smtClean="0">
                              <a:latin typeface="Cambria Math" panose="02040503050406030204" pitchFamily="18" charset="0"/>
                            </a:rPr>
                            <m:t>2</m:t>
                          </m:r>
                        </m:sub>
                        <m:sup>
                          <m:r>
                            <a:rPr lang="en-US" b="0" i="1" dirty="0" smtClean="0">
                              <a:latin typeface="Cambria Math" panose="02040503050406030204" pitchFamily="18" charset="0"/>
                            </a:rPr>
                            <m:t>+</m:t>
                          </m:r>
                        </m:sup>
                      </m:sSubSup>
                    </m:oMath>
                  </m:oMathPara>
                </a14:m>
                <a:endParaRPr lang="en-US" b="0" dirty="0"/>
              </a:p>
              <a:p>
                <a:pPr marL="0" indent="0">
                  <a:buNone/>
                </a:pPr>
                <a14:m>
                  <m:oMathPara xmlns:m="http://schemas.openxmlformats.org/officeDocument/2006/math">
                    <m:oMathParaPr>
                      <m:jc m:val="centerGroup"/>
                    </m:oMathParaPr>
                    <m:oMath xmlns:m="http://schemas.openxmlformats.org/officeDocument/2006/math">
                      <m:sSup>
                        <m:sSupPr>
                          <m:ctrlPr>
                            <a:rPr lang="en-US" b="0" i="1" dirty="0" smtClean="0">
                              <a:latin typeface="Cambria Math" panose="02040503050406030204" pitchFamily="18" charset="0"/>
                            </a:rPr>
                          </m:ctrlPr>
                        </m:sSupPr>
                        <m:e>
                          <m:r>
                            <m:rPr>
                              <m:sty m:val="p"/>
                            </m:rPr>
                            <a:rPr lang="en-US" b="0" i="0" dirty="0" smtClean="0">
                              <a:latin typeface="Cambria Math" panose="02040503050406030204" pitchFamily="18" charset="0"/>
                            </a:rPr>
                            <m:t>Fe</m:t>
                          </m:r>
                        </m:e>
                        <m:sup>
                          <m:r>
                            <a:rPr lang="en-US" b="0" i="1" dirty="0" smtClean="0">
                              <a:latin typeface="Cambria Math" panose="02040503050406030204" pitchFamily="18" charset="0"/>
                            </a:rPr>
                            <m:t>8+</m:t>
                          </m:r>
                        </m:sup>
                      </m:sSup>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m:rPr>
                              <m:sty m:val="p"/>
                            </m:rPr>
                            <a:rPr lang="en-US" b="0" i="0" dirty="0" smtClean="0">
                              <a:latin typeface="Cambria Math" panose="02040503050406030204" pitchFamily="18" charset="0"/>
                            </a:rPr>
                            <m:t>N</m:t>
                          </m:r>
                        </m:e>
                        <m:sub>
                          <m:r>
                            <a:rPr lang="en-US" b="0" i="0" dirty="0" smtClean="0">
                              <a:latin typeface="Cambria Math" panose="02040503050406030204" pitchFamily="18" charset="0"/>
                            </a:rPr>
                            <m:t>2</m:t>
                          </m:r>
                        </m:sub>
                      </m:sSub>
                      <m:r>
                        <a:rPr lang="en-US" b="0" i="1" dirty="0" smtClean="0">
                          <a:latin typeface="Cambria Math" panose="02040503050406030204" pitchFamily="18" charset="0"/>
                        </a:rPr>
                        <m:t>→</m:t>
                      </m:r>
                      <m:sSup>
                        <m:sSupPr>
                          <m:ctrlPr>
                            <a:rPr lang="en-US" b="0" i="1" dirty="0" smtClean="0">
                              <a:latin typeface="Cambria Math" panose="02040503050406030204" pitchFamily="18" charset="0"/>
                            </a:rPr>
                          </m:ctrlPr>
                        </m:sSupPr>
                        <m:e>
                          <m:r>
                            <m:rPr>
                              <m:sty m:val="p"/>
                            </m:rPr>
                            <a:rPr lang="en-US" b="0" i="0" dirty="0" smtClean="0">
                              <a:latin typeface="Cambria Math" panose="02040503050406030204" pitchFamily="18" charset="0"/>
                            </a:rPr>
                            <m:t>Fe</m:t>
                          </m:r>
                        </m:e>
                        <m:sup>
                          <m:r>
                            <a:rPr lang="en-US" b="0" i="1" dirty="0" smtClean="0">
                              <a:latin typeface="Cambria Math" panose="02040503050406030204" pitchFamily="18" charset="0"/>
                            </a:rPr>
                            <m:t>7+</m:t>
                          </m:r>
                        </m:sup>
                      </m:sSup>
                      <m:r>
                        <a:rPr lang="en-US" b="0" i="1" dirty="0" smtClean="0">
                          <a:latin typeface="Cambria Math" panose="02040503050406030204" pitchFamily="18" charset="0"/>
                        </a:rPr>
                        <m:t>+</m:t>
                      </m:r>
                      <m:sSubSup>
                        <m:sSubSupPr>
                          <m:ctrlPr>
                            <a:rPr lang="en-US" b="0" i="1" dirty="0" smtClean="0">
                              <a:latin typeface="Cambria Math" panose="02040503050406030204" pitchFamily="18" charset="0"/>
                            </a:rPr>
                          </m:ctrlPr>
                        </m:sSubSupPr>
                        <m:e>
                          <m:r>
                            <m:rPr>
                              <m:sty m:val="p"/>
                            </m:rPr>
                            <a:rPr lang="en-US" b="0" i="0" dirty="0" smtClean="0">
                              <a:latin typeface="Cambria Math" panose="02040503050406030204" pitchFamily="18" charset="0"/>
                            </a:rPr>
                            <m:t>N</m:t>
                          </m:r>
                        </m:e>
                        <m:sub>
                          <m:r>
                            <a:rPr lang="en-US" b="0" i="0" dirty="0" smtClean="0">
                              <a:latin typeface="Cambria Math" panose="02040503050406030204" pitchFamily="18" charset="0"/>
                            </a:rPr>
                            <m:t>2</m:t>
                          </m:r>
                        </m:sub>
                        <m:sup>
                          <m:r>
                            <a:rPr lang="en-US" b="0" i="1" dirty="0" smtClean="0">
                              <a:latin typeface="Cambria Math" panose="02040503050406030204" pitchFamily="18" charset="0"/>
                            </a:rPr>
                            <m:t>+</m:t>
                          </m:r>
                        </m:sup>
                      </m:sSubSup>
                    </m:oMath>
                  </m:oMathPara>
                </a14:m>
                <a:endParaRPr lang="en-US" b="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89D3739D-D206-4A8B-8C88-6869556C37C1}"/>
                  </a:ext>
                </a:extLst>
              </p:cNvPr>
              <p:cNvSpPr>
                <a:spLocks noGrp="1" noRot="1" noChangeAspect="1" noMove="1" noResize="1" noEditPoints="1" noAdjustHandles="1" noChangeArrowheads="1" noChangeShapeType="1" noTextEdit="1"/>
              </p:cNvSpPr>
              <p:nvPr>
                <p:ph idx="1"/>
              </p:nvPr>
            </p:nvSpPr>
            <p:spPr>
              <a:xfrm>
                <a:off x="838200" y="733332"/>
                <a:ext cx="10515600" cy="5443632"/>
              </a:xfr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94883081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C1EDB21-D58D-4753-A196-ECADB8B38AA6}"/>
                  </a:ext>
                </a:extLst>
              </p:cNvPr>
              <p:cNvSpPr>
                <a:spLocks noGrp="1"/>
              </p:cNvSpPr>
              <p:nvPr>
                <p:ph idx="1"/>
              </p:nvPr>
            </p:nvSpPr>
            <p:spPr>
              <a:xfrm>
                <a:off x="838200" y="524933"/>
                <a:ext cx="10515600" cy="1037167"/>
              </a:xfrm>
            </p:spPr>
            <p:txBody>
              <a:bodyPr/>
              <a:lstStyle/>
              <a:p>
                <a:pPr marL="0" indent="0">
                  <a:buNone/>
                </a:pPr>
                <a14:m>
                  <m:oMath xmlns:m="http://schemas.openxmlformats.org/officeDocument/2006/math">
                    <m:sSup>
                      <m:sSupPr>
                        <m:ctrlPr>
                          <a:rPr lang="en-US" b="0" i="1" smtClean="0">
                            <a:latin typeface="Cambria Math" panose="02040503050406030204" pitchFamily="18" charset="0"/>
                          </a:rPr>
                        </m:ctrlPr>
                      </m:sSupPr>
                      <m:e>
                        <m:r>
                          <m:rPr>
                            <m:sty m:val="p"/>
                          </m:rPr>
                          <a:rPr lang="en-US" b="0" i="0" smtClean="0">
                            <a:latin typeface="Cambria Math" panose="02040503050406030204" pitchFamily="18" charset="0"/>
                          </a:rPr>
                          <m:t>Fe</m:t>
                        </m:r>
                      </m:e>
                      <m:sup>
                        <m:r>
                          <a:rPr lang="en-US" b="0" i="1" smtClean="0">
                            <a:latin typeface="Cambria Math" panose="02040503050406030204" pitchFamily="18" charset="0"/>
                          </a:rPr>
                          <m:t>9+</m:t>
                        </m:r>
                      </m:sup>
                    </m:sSup>
                    <m:r>
                      <a:rPr lang="en-US" b="0" i="1" smtClean="0">
                        <a:latin typeface="Cambria Math" panose="02040503050406030204" pitchFamily="18" charset="0"/>
                      </a:rPr>
                      <m:t>+</m:t>
                    </m:r>
                    <m:r>
                      <m:rPr>
                        <m:sty m:val="p"/>
                      </m:rPr>
                      <a:rPr lang="en-US" b="0" i="0" smtClean="0">
                        <a:latin typeface="Cambria Math" panose="02040503050406030204" pitchFamily="18" charset="0"/>
                      </a:rPr>
                      <m:t>CO</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m:rPr>
                            <m:sty m:val="p"/>
                          </m:rPr>
                          <a:rPr lang="en-US" b="0" i="0" smtClean="0">
                            <a:latin typeface="Cambria Math" panose="02040503050406030204" pitchFamily="18" charset="0"/>
                          </a:rPr>
                          <m:t>Fe</m:t>
                        </m:r>
                      </m:e>
                      <m:sup>
                        <m:r>
                          <a:rPr lang="en-US" b="0" i="1" smtClean="0">
                            <a:latin typeface="Cambria Math" panose="02040503050406030204" pitchFamily="18" charset="0"/>
                          </a:rPr>
                          <m:t>8+</m:t>
                        </m:r>
                      </m:sup>
                    </m:sSup>
                    <m:r>
                      <a:rPr lang="en-US" b="0" i="1" smtClean="0">
                        <a:latin typeface="Cambria Math" panose="02040503050406030204" pitchFamily="18" charset="0"/>
                      </a:rPr>
                      <m:t>+</m:t>
                    </m:r>
                    <m:r>
                      <m:rPr>
                        <m:sty m:val="p"/>
                      </m:rPr>
                      <a:rPr lang="en-US" b="0" i="0" smtClean="0">
                        <a:latin typeface="Cambria Math" panose="02040503050406030204" pitchFamily="18" charset="0"/>
                      </a:rPr>
                      <m:t>C</m:t>
                    </m:r>
                    <m:sSup>
                      <m:sSupPr>
                        <m:ctrlPr>
                          <a:rPr lang="en-US" b="0" i="1" smtClean="0">
                            <a:latin typeface="Cambria Math" panose="02040503050406030204" pitchFamily="18" charset="0"/>
                          </a:rPr>
                        </m:ctrlPr>
                      </m:sSupPr>
                      <m:e>
                        <m:r>
                          <m:rPr>
                            <m:sty m:val="p"/>
                          </m:rPr>
                          <a:rPr lang="en-US" b="0" i="0" smtClean="0">
                            <a:latin typeface="Cambria Math" panose="02040503050406030204" pitchFamily="18" charset="0"/>
                          </a:rPr>
                          <m:t>O</m:t>
                        </m:r>
                      </m:e>
                      <m:sup>
                        <m:r>
                          <a:rPr lang="en-US" b="0" i="0" smtClean="0">
                            <a:latin typeface="Cambria Math" panose="02040503050406030204" pitchFamily="18" charset="0"/>
                          </a:rPr>
                          <m:t>+</m:t>
                        </m:r>
                      </m:sup>
                    </m:sSup>
                  </m:oMath>
                </a14:m>
                <a:r>
                  <a:rPr lang="en-US" dirty="0"/>
                  <a:t> and comparison to CTMC data from </a:t>
                </a:r>
                <a:r>
                  <a:rPr lang="en-US" dirty="0" err="1"/>
                  <a:t>Simcic</a:t>
                </a:r>
                <a:r>
                  <a:rPr lang="en-US" dirty="0"/>
                  <a:t> et al. (2010b).</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BC1EDB21-D58D-4753-A196-ECADB8B38AA6}"/>
                  </a:ext>
                </a:extLst>
              </p:cNvPr>
              <p:cNvSpPr>
                <a:spLocks noGrp="1" noRot="1" noChangeAspect="1" noMove="1" noResize="1" noEditPoints="1" noAdjustHandles="1" noChangeArrowheads="1" noChangeShapeType="1" noTextEdit="1"/>
              </p:cNvSpPr>
              <p:nvPr>
                <p:ph idx="1"/>
              </p:nvPr>
            </p:nvSpPr>
            <p:spPr>
              <a:xfrm>
                <a:off x="838200" y="524933"/>
                <a:ext cx="10515600" cy="1037167"/>
              </a:xfrm>
              <a:blipFill>
                <a:blip r:embed="rId3"/>
                <a:stretch>
                  <a:fillRect l="-1217" t="-9412"/>
                </a:stretch>
              </a:blipFill>
            </p:spPr>
            <p:txBody>
              <a:bodyPr/>
              <a:lstStyle/>
              <a:p>
                <a:r>
                  <a:rPr lang="en-US">
                    <a:noFill/>
                  </a:rPr>
                  <a:t> </a:t>
                </a:r>
              </a:p>
            </p:txBody>
          </p:sp>
        </mc:Fallback>
      </mc:AlternateContent>
      <p:graphicFrame>
        <p:nvGraphicFramePr>
          <p:cNvPr id="4" name="Object 3">
            <a:extLst>
              <a:ext uri="{FF2B5EF4-FFF2-40B4-BE49-F238E27FC236}">
                <a16:creationId xmlns:a16="http://schemas.microsoft.com/office/drawing/2014/main" id="{5852B5E6-8C5D-42F0-B400-AFA428AEBA28}"/>
              </a:ext>
            </a:extLst>
          </p:cNvPr>
          <p:cNvGraphicFramePr>
            <a:graphicFrameLocks noChangeAspect="1"/>
          </p:cNvGraphicFramePr>
          <p:nvPr>
            <p:extLst>
              <p:ext uri="{D42A27DB-BD31-4B8C-83A1-F6EECF244321}">
                <p14:modId xmlns:p14="http://schemas.microsoft.com/office/powerpoint/2010/main" val="1107124436"/>
              </p:ext>
            </p:extLst>
          </p:nvPr>
        </p:nvGraphicFramePr>
        <p:xfrm>
          <a:off x="1798167" y="1562100"/>
          <a:ext cx="8595665" cy="4766113"/>
        </p:xfrm>
        <a:graphic>
          <a:graphicData uri="http://schemas.openxmlformats.org/presentationml/2006/ole">
            <mc:AlternateContent xmlns:mc="http://schemas.openxmlformats.org/markup-compatibility/2006">
              <mc:Choice xmlns:v="urn:schemas-microsoft-com:vml" Requires="v">
                <p:oleObj spid="_x0000_s33804" name="Acrobat Document" r:id="rId4" imgW="6061658" imgH="3360356" progId="AcroExch.Document.DC">
                  <p:embed/>
                </p:oleObj>
              </mc:Choice>
              <mc:Fallback>
                <p:oleObj name="Acrobat Document" r:id="rId4" imgW="6061658" imgH="3360356" progId="AcroExch.Document.DC">
                  <p:embed/>
                  <p:pic>
                    <p:nvPicPr>
                      <p:cNvPr id="0" name=""/>
                      <p:cNvPicPr/>
                      <p:nvPr/>
                    </p:nvPicPr>
                    <p:blipFill>
                      <a:blip r:embed="rId5"/>
                      <a:stretch>
                        <a:fillRect/>
                      </a:stretch>
                    </p:blipFill>
                    <p:spPr>
                      <a:xfrm>
                        <a:off x="1798167" y="1562100"/>
                        <a:ext cx="8595665" cy="4766113"/>
                      </a:xfrm>
                      <a:prstGeom prst="rect">
                        <a:avLst/>
                      </a:prstGeom>
                    </p:spPr>
                  </p:pic>
                </p:oleObj>
              </mc:Fallback>
            </mc:AlternateContent>
          </a:graphicData>
        </a:graphic>
      </p:graphicFrame>
    </p:spTree>
    <p:extLst>
      <p:ext uri="{BB962C8B-B14F-4D97-AF65-F5344CB8AC3E}">
        <p14:creationId xmlns:p14="http://schemas.microsoft.com/office/powerpoint/2010/main" val="278338988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43E875B2-1322-4C6B-BE0B-AD5EE9E87B9A}"/>
                  </a:ext>
                </a:extLst>
              </p:cNvPr>
              <p:cNvSpPr>
                <a:spLocks noGrp="1"/>
              </p:cNvSpPr>
              <p:nvPr>
                <p:ph type="title"/>
              </p:nvPr>
            </p:nvSpPr>
            <p:spPr/>
            <p:txBody>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m:rPr>
                              <m:sty m:val="p"/>
                            </m:rPr>
                            <a:rPr lang="en-US" b="0" i="0" smtClean="0">
                              <a:latin typeface="Cambria Math" panose="02040503050406030204" pitchFamily="18" charset="0"/>
                            </a:rPr>
                            <m:t>Fe</m:t>
                          </m:r>
                        </m:e>
                        <m:sup>
                          <m:r>
                            <a:rPr lang="en-US" b="0" i="1" smtClean="0">
                              <a:latin typeface="Cambria Math" panose="02040503050406030204" pitchFamily="18" charset="0"/>
                            </a:rPr>
                            <m:t>9+</m:t>
                          </m:r>
                        </m:sup>
                      </m:s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N</m:t>
                          </m:r>
                        </m:e>
                        <m:sub>
                          <m:r>
                            <a:rPr lang="en-US" b="0" i="0" smtClean="0">
                              <a:latin typeface="Cambria Math" panose="02040503050406030204" pitchFamily="18" charset="0"/>
                            </a:rPr>
                            <m:t>2</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m:rPr>
                              <m:sty m:val="p"/>
                            </m:rPr>
                            <a:rPr lang="en-US" b="0" i="0" smtClean="0">
                              <a:latin typeface="Cambria Math" panose="02040503050406030204" pitchFamily="18" charset="0"/>
                            </a:rPr>
                            <m:t>Fe</m:t>
                          </m:r>
                        </m:e>
                        <m:sup>
                          <m:r>
                            <a:rPr lang="en-US" b="0" i="1" smtClean="0">
                              <a:latin typeface="Cambria Math" panose="02040503050406030204" pitchFamily="18" charset="0"/>
                            </a:rPr>
                            <m:t>8+</m:t>
                          </m:r>
                        </m:sup>
                      </m:s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m:rPr>
                              <m:sty m:val="p"/>
                            </m:rPr>
                            <a:rPr lang="en-US" b="0" i="0" smtClean="0">
                              <a:latin typeface="Cambria Math" panose="02040503050406030204" pitchFamily="18" charset="0"/>
                            </a:rPr>
                            <m:t>N</m:t>
                          </m:r>
                        </m:e>
                        <m:sub>
                          <m:r>
                            <a:rPr lang="en-US" b="0" i="1" smtClean="0">
                              <a:latin typeface="Cambria Math" panose="02040503050406030204" pitchFamily="18" charset="0"/>
                            </a:rPr>
                            <m:t>2</m:t>
                          </m:r>
                        </m:sub>
                        <m:sup>
                          <m:r>
                            <a:rPr lang="en-US" b="0" i="1" smtClean="0">
                              <a:latin typeface="Cambria Math" panose="02040503050406030204" pitchFamily="18" charset="0"/>
                            </a:rPr>
                            <m:t>+</m:t>
                          </m:r>
                        </m:sup>
                      </m:sSubSup>
                    </m:oMath>
                  </m:oMathPara>
                </a14:m>
                <a:endParaRPr lang="en-US" dirty="0"/>
              </a:p>
            </p:txBody>
          </p:sp>
        </mc:Choice>
        <mc:Fallback xmlns="">
          <p:sp>
            <p:nvSpPr>
              <p:cNvPr id="2" name="Title 1">
                <a:extLst>
                  <a:ext uri="{FF2B5EF4-FFF2-40B4-BE49-F238E27FC236}">
                    <a16:creationId xmlns:a16="http://schemas.microsoft.com/office/drawing/2014/main" id="{43E875B2-1322-4C6B-BE0B-AD5EE9E87B9A}"/>
                  </a:ext>
                </a:extLst>
              </p:cNvPr>
              <p:cNvSpPr>
                <a:spLocks noGrp="1" noRot="1" noChangeAspect="1" noMove="1" noResize="1" noEditPoints="1" noAdjustHandles="1" noChangeArrowheads="1" noChangeShapeType="1" noTextEdit="1"/>
              </p:cNvSpPr>
              <p:nvPr>
                <p:ph type="title"/>
              </p:nvPr>
            </p:nvSpPr>
            <p:spPr>
              <a:blipFill>
                <a:blip r:embed="rId3"/>
                <a:stretch>
                  <a:fillRect/>
                </a:stretch>
              </a:blipFill>
            </p:spPr>
            <p:txBody>
              <a:bodyPr/>
              <a:lstStyle/>
              <a:p>
                <a:r>
                  <a:rPr lang="en-US">
                    <a:noFill/>
                  </a:rPr>
                  <a:t> </a:t>
                </a:r>
              </a:p>
            </p:txBody>
          </p:sp>
        </mc:Fallback>
      </mc:AlternateContent>
      <p:graphicFrame>
        <p:nvGraphicFramePr>
          <p:cNvPr id="4" name="Object 3">
            <a:extLst>
              <a:ext uri="{FF2B5EF4-FFF2-40B4-BE49-F238E27FC236}">
                <a16:creationId xmlns:a16="http://schemas.microsoft.com/office/drawing/2014/main" id="{032912A0-D7DE-4CB7-96B2-D67C86F2BC59}"/>
              </a:ext>
            </a:extLst>
          </p:cNvPr>
          <p:cNvGraphicFramePr>
            <a:graphicFrameLocks noChangeAspect="1"/>
          </p:cNvGraphicFramePr>
          <p:nvPr>
            <p:extLst>
              <p:ext uri="{D42A27DB-BD31-4B8C-83A1-F6EECF244321}">
                <p14:modId xmlns:p14="http://schemas.microsoft.com/office/powerpoint/2010/main" val="3929258697"/>
              </p:ext>
            </p:extLst>
          </p:nvPr>
        </p:nvGraphicFramePr>
        <p:xfrm>
          <a:off x="6096001" y="1690688"/>
          <a:ext cx="5257800" cy="4802187"/>
        </p:xfrm>
        <a:graphic>
          <a:graphicData uri="http://schemas.openxmlformats.org/presentationml/2006/ole">
            <mc:AlternateContent xmlns:mc="http://schemas.openxmlformats.org/markup-compatibility/2006">
              <mc:Choice xmlns:v="urn:schemas-microsoft-com:vml" Requires="v">
                <p:oleObj spid="_x0000_s34838" name="Acrobat Document" r:id="rId4" imgW="3787052" imgH="2213571" progId="AcroExch.Document.DC">
                  <p:embed/>
                </p:oleObj>
              </mc:Choice>
              <mc:Fallback>
                <p:oleObj name="Acrobat Document" r:id="rId4" imgW="3787052" imgH="2213571" progId="AcroExch.Document.DC">
                  <p:embed/>
                  <p:pic>
                    <p:nvPicPr>
                      <p:cNvPr id="0" name=""/>
                      <p:cNvPicPr/>
                      <p:nvPr/>
                    </p:nvPicPr>
                    <p:blipFill>
                      <a:blip r:embed="rId5"/>
                      <a:stretch>
                        <a:fillRect/>
                      </a:stretch>
                    </p:blipFill>
                    <p:spPr>
                      <a:xfrm>
                        <a:off x="6096001" y="1690688"/>
                        <a:ext cx="5257800" cy="4802187"/>
                      </a:xfrm>
                      <a:prstGeom prst="rect">
                        <a:avLst/>
                      </a:prstGeom>
                    </p:spPr>
                  </p:pic>
                </p:oleObj>
              </mc:Fallback>
            </mc:AlternateContent>
          </a:graphicData>
        </a:graphic>
      </p:graphicFrame>
      <p:graphicFrame>
        <p:nvGraphicFramePr>
          <p:cNvPr id="5" name="Object 4">
            <a:extLst>
              <a:ext uri="{FF2B5EF4-FFF2-40B4-BE49-F238E27FC236}">
                <a16:creationId xmlns:a16="http://schemas.microsoft.com/office/drawing/2014/main" id="{166025F0-CCFC-44E1-85A2-E9BB1890B582}"/>
              </a:ext>
            </a:extLst>
          </p:cNvPr>
          <p:cNvGraphicFramePr>
            <a:graphicFrameLocks noChangeAspect="1"/>
          </p:cNvGraphicFramePr>
          <p:nvPr>
            <p:extLst>
              <p:ext uri="{D42A27DB-BD31-4B8C-83A1-F6EECF244321}">
                <p14:modId xmlns:p14="http://schemas.microsoft.com/office/powerpoint/2010/main" val="1700480582"/>
              </p:ext>
            </p:extLst>
          </p:nvPr>
        </p:nvGraphicFramePr>
        <p:xfrm>
          <a:off x="838200" y="1690688"/>
          <a:ext cx="5257800" cy="4802187"/>
        </p:xfrm>
        <a:graphic>
          <a:graphicData uri="http://schemas.openxmlformats.org/presentationml/2006/ole">
            <mc:AlternateContent xmlns:mc="http://schemas.openxmlformats.org/markup-compatibility/2006">
              <mc:Choice xmlns:v="urn:schemas-microsoft-com:vml" Requires="v">
                <p:oleObj spid="_x0000_s34839" name="Acrobat Document" r:id="rId6" imgW="3882035" imgH="2213571" progId="AcroExch.Document.DC">
                  <p:embed/>
                </p:oleObj>
              </mc:Choice>
              <mc:Fallback>
                <p:oleObj name="Acrobat Document" r:id="rId6" imgW="3882035" imgH="2213571" progId="AcroExch.Document.DC">
                  <p:embed/>
                  <p:pic>
                    <p:nvPicPr>
                      <p:cNvPr id="0" name=""/>
                      <p:cNvPicPr/>
                      <p:nvPr/>
                    </p:nvPicPr>
                    <p:blipFill>
                      <a:blip r:embed="rId7"/>
                      <a:stretch>
                        <a:fillRect/>
                      </a:stretch>
                    </p:blipFill>
                    <p:spPr>
                      <a:xfrm>
                        <a:off x="838200" y="1690688"/>
                        <a:ext cx="5257800" cy="4802187"/>
                      </a:xfrm>
                      <a:prstGeom prst="rect">
                        <a:avLst/>
                      </a:prstGeom>
                    </p:spPr>
                  </p:pic>
                </p:oleObj>
              </mc:Fallback>
            </mc:AlternateContent>
          </a:graphicData>
        </a:graphic>
      </p:graphicFrame>
    </p:spTree>
    <p:extLst>
      <p:ext uri="{BB962C8B-B14F-4D97-AF65-F5344CB8AC3E}">
        <p14:creationId xmlns:p14="http://schemas.microsoft.com/office/powerpoint/2010/main" val="86983883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A79D55A-1B27-47B4-AB43-4B5F633E096F}"/>
                  </a:ext>
                </a:extLst>
              </p:cNvPr>
              <p:cNvSpPr>
                <a:spLocks noGrp="1"/>
              </p:cNvSpPr>
              <p:nvPr>
                <p:ph idx="1"/>
              </p:nvPr>
            </p:nvSpPr>
            <p:spPr>
              <a:xfrm>
                <a:off x="838200" y="656167"/>
                <a:ext cx="10515600" cy="1016000"/>
              </a:xfrm>
            </p:spPr>
            <p:txBody>
              <a:bodyPr/>
              <a:lstStyle/>
              <a:p>
                <a:pPr marL="0" indent="0">
                  <a:buNone/>
                </a:pPr>
                <a:r>
                  <a:rPr lang="en-US" dirty="0"/>
                  <a:t>The given and estimated energies are used to calculate the SEC cross sections, as show below, for </a:t>
                </a:r>
                <a14:m>
                  <m:oMath xmlns:m="http://schemas.openxmlformats.org/officeDocument/2006/math">
                    <m:sSup>
                      <m:sSupPr>
                        <m:ctrlPr>
                          <a:rPr lang="en-US" b="0" i="1" smtClean="0">
                            <a:latin typeface="Cambria Math" panose="02040503050406030204" pitchFamily="18" charset="0"/>
                          </a:rPr>
                        </m:ctrlPr>
                      </m:sSupPr>
                      <m:e>
                        <m:r>
                          <m:rPr>
                            <m:sty m:val="p"/>
                          </m:rPr>
                          <a:rPr lang="en-US" b="0" i="0" smtClean="0">
                            <a:latin typeface="Cambria Math" panose="02040503050406030204" pitchFamily="18" charset="0"/>
                          </a:rPr>
                          <m:t>Fe</m:t>
                        </m:r>
                      </m:e>
                      <m:sup>
                        <m:r>
                          <a:rPr lang="en-US" b="0" i="1" smtClean="0">
                            <a:latin typeface="Cambria Math" panose="02040503050406030204" pitchFamily="18" charset="0"/>
                          </a:rPr>
                          <m:t>8+</m:t>
                        </m:r>
                      </m:sup>
                    </m:sSup>
                    <m:r>
                      <a:rPr lang="en-US" b="0" i="1" smtClean="0">
                        <a:latin typeface="Cambria Math" panose="02040503050406030204" pitchFamily="18" charset="0"/>
                      </a:rPr>
                      <m:t>+</m:t>
                    </m:r>
                    <m:r>
                      <a:rPr lang="en-US" b="0" i="1" smtClean="0">
                        <a:latin typeface="Cambria Math" panose="02040503050406030204" pitchFamily="18" charset="0"/>
                      </a:rPr>
                      <m:t>𝑋</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m:rPr>
                            <m:sty m:val="p"/>
                          </m:rPr>
                          <a:rPr lang="en-US" b="0" i="0" smtClean="0">
                            <a:latin typeface="Cambria Math" panose="02040503050406030204" pitchFamily="18" charset="0"/>
                          </a:rPr>
                          <m:t>Fe</m:t>
                        </m:r>
                      </m:e>
                      <m:sup>
                        <m:r>
                          <a:rPr lang="en-US" b="0" i="1" smtClean="0">
                            <a:latin typeface="Cambria Math" panose="02040503050406030204" pitchFamily="18" charset="0"/>
                          </a:rPr>
                          <m:t>7+</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𝑋</m:t>
                        </m:r>
                      </m:e>
                      <m:sup>
                        <m:r>
                          <a:rPr lang="en-US" b="0" i="1" smtClean="0">
                            <a:latin typeface="Cambria Math" panose="02040503050406030204" pitchFamily="18" charset="0"/>
                          </a:rPr>
                          <m:t>+</m:t>
                        </m:r>
                      </m:sup>
                    </m:sSup>
                  </m:oMath>
                </a14:m>
                <a:r>
                  <a:rPr lang="en-US" dirty="0"/>
                  <a:t>.</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1A79D55A-1B27-47B4-AB43-4B5F633E096F}"/>
                  </a:ext>
                </a:extLst>
              </p:cNvPr>
              <p:cNvSpPr>
                <a:spLocks noGrp="1" noRot="1" noChangeAspect="1" noMove="1" noResize="1" noEditPoints="1" noAdjustHandles="1" noChangeArrowheads="1" noChangeShapeType="1" noTextEdit="1"/>
              </p:cNvSpPr>
              <p:nvPr>
                <p:ph idx="1"/>
              </p:nvPr>
            </p:nvSpPr>
            <p:spPr>
              <a:xfrm>
                <a:off x="838200" y="656167"/>
                <a:ext cx="10515600" cy="1016000"/>
              </a:xfrm>
              <a:blipFill>
                <a:blip r:embed="rId3"/>
                <a:stretch>
                  <a:fillRect l="-1217" t="-10241" b="-2410"/>
                </a:stretch>
              </a:blipFill>
            </p:spPr>
            <p:txBody>
              <a:bodyPr/>
              <a:lstStyle/>
              <a:p>
                <a:r>
                  <a:rPr lang="en-US">
                    <a:noFill/>
                  </a:rPr>
                  <a:t> </a:t>
                </a:r>
              </a:p>
            </p:txBody>
          </p:sp>
        </mc:Fallback>
      </mc:AlternateContent>
      <p:graphicFrame>
        <p:nvGraphicFramePr>
          <p:cNvPr id="4" name="Object 3">
            <a:extLst>
              <a:ext uri="{FF2B5EF4-FFF2-40B4-BE49-F238E27FC236}">
                <a16:creationId xmlns:a16="http://schemas.microsoft.com/office/drawing/2014/main" id="{82A89896-5FD2-4440-8006-31FBE798C531}"/>
              </a:ext>
            </a:extLst>
          </p:cNvPr>
          <p:cNvGraphicFramePr>
            <a:graphicFrameLocks noChangeAspect="1"/>
          </p:cNvGraphicFramePr>
          <p:nvPr>
            <p:extLst>
              <p:ext uri="{D42A27DB-BD31-4B8C-83A1-F6EECF244321}">
                <p14:modId xmlns:p14="http://schemas.microsoft.com/office/powerpoint/2010/main" val="3706901286"/>
              </p:ext>
            </p:extLst>
          </p:nvPr>
        </p:nvGraphicFramePr>
        <p:xfrm>
          <a:off x="2019956" y="1672167"/>
          <a:ext cx="8152087" cy="4827531"/>
        </p:xfrm>
        <a:graphic>
          <a:graphicData uri="http://schemas.openxmlformats.org/presentationml/2006/ole">
            <mc:AlternateContent xmlns:mc="http://schemas.openxmlformats.org/markup-compatibility/2006">
              <mc:Choice xmlns:v="urn:schemas-microsoft-com:vml" Requires="v">
                <p:oleObj spid="_x0000_s35852" name="Acrobat Document" r:id="rId4" imgW="3737263" imgH="2213571" progId="AcroExch.Document.DC">
                  <p:embed/>
                </p:oleObj>
              </mc:Choice>
              <mc:Fallback>
                <p:oleObj name="Acrobat Document" r:id="rId4" imgW="3737263" imgH="2213571" progId="AcroExch.Document.DC">
                  <p:embed/>
                  <p:pic>
                    <p:nvPicPr>
                      <p:cNvPr id="0" name=""/>
                      <p:cNvPicPr/>
                      <p:nvPr/>
                    </p:nvPicPr>
                    <p:blipFill>
                      <a:blip r:embed="rId5"/>
                      <a:stretch>
                        <a:fillRect/>
                      </a:stretch>
                    </p:blipFill>
                    <p:spPr>
                      <a:xfrm>
                        <a:off x="2019956" y="1672167"/>
                        <a:ext cx="8152087" cy="4827531"/>
                      </a:xfrm>
                      <a:prstGeom prst="rect">
                        <a:avLst/>
                      </a:prstGeom>
                    </p:spPr>
                  </p:pic>
                </p:oleObj>
              </mc:Fallback>
            </mc:AlternateContent>
          </a:graphicData>
        </a:graphic>
      </p:graphicFrame>
    </p:spTree>
    <p:extLst>
      <p:ext uri="{BB962C8B-B14F-4D97-AF65-F5344CB8AC3E}">
        <p14:creationId xmlns:p14="http://schemas.microsoft.com/office/powerpoint/2010/main" val="244731769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C64E776A-0FFB-4191-A24C-B7C2350129CC}"/>
                  </a:ext>
                </a:extLst>
              </p:cNvPr>
              <p:cNvSpPr>
                <a:spLocks noGrp="1"/>
              </p:cNvSpPr>
              <p:nvPr>
                <p:ph type="title"/>
              </p:nvPr>
            </p:nvSpPr>
            <p:spPr/>
            <p:txBody>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m:rPr>
                              <m:sty m:val="p"/>
                            </m:rPr>
                            <a:rPr lang="en-US" b="0" i="0" smtClean="0">
                              <a:latin typeface="Cambria Math" panose="02040503050406030204" pitchFamily="18" charset="0"/>
                            </a:rPr>
                            <m:t>Fe</m:t>
                          </m:r>
                        </m:e>
                        <m:sup>
                          <m:r>
                            <a:rPr lang="en-US" b="0" i="1" smtClean="0">
                              <a:latin typeface="Cambria Math" panose="02040503050406030204" pitchFamily="18" charset="0"/>
                            </a:rPr>
                            <m:t>8+</m:t>
                          </m:r>
                        </m:sup>
                      </m:s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H</m:t>
                          </m:r>
                        </m:e>
                        <m:sub>
                          <m:r>
                            <a:rPr lang="en-US" b="0" i="0" smtClean="0">
                              <a:latin typeface="Cambria Math" panose="02040503050406030204" pitchFamily="18" charset="0"/>
                            </a:rPr>
                            <m:t>1−2</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m:rPr>
                              <m:sty m:val="p"/>
                            </m:rPr>
                            <a:rPr lang="en-US" b="0" i="0" smtClean="0">
                              <a:latin typeface="Cambria Math" panose="02040503050406030204" pitchFamily="18" charset="0"/>
                            </a:rPr>
                            <m:t>Fe</m:t>
                          </m:r>
                        </m:e>
                        <m:sup>
                          <m:r>
                            <a:rPr lang="en-US" b="0" i="1" smtClean="0">
                              <a:latin typeface="Cambria Math" panose="02040503050406030204" pitchFamily="18" charset="0"/>
                            </a:rPr>
                            <m:t>7+</m:t>
                          </m:r>
                        </m:sup>
                      </m:s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m:rPr>
                              <m:sty m:val="p"/>
                            </m:rPr>
                            <a:rPr lang="en-US" b="0" i="0" smtClean="0">
                              <a:latin typeface="Cambria Math" panose="02040503050406030204" pitchFamily="18" charset="0"/>
                            </a:rPr>
                            <m:t>H</m:t>
                          </m:r>
                        </m:e>
                        <m:sub>
                          <m:r>
                            <a:rPr lang="en-US" b="0" i="1" smtClean="0">
                              <a:latin typeface="Cambria Math" panose="02040503050406030204" pitchFamily="18" charset="0"/>
                            </a:rPr>
                            <m:t>1−2</m:t>
                          </m:r>
                        </m:sub>
                        <m:sup>
                          <m:r>
                            <a:rPr lang="en-US" b="0" i="1" smtClean="0">
                              <a:latin typeface="Cambria Math" panose="02040503050406030204" pitchFamily="18" charset="0"/>
                            </a:rPr>
                            <m:t>+</m:t>
                          </m:r>
                        </m:sup>
                      </m:sSubSup>
                    </m:oMath>
                  </m:oMathPara>
                </a14:m>
                <a:endParaRPr lang="en-US" dirty="0"/>
              </a:p>
            </p:txBody>
          </p:sp>
        </mc:Choice>
        <mc:Fallback xmlns="">
          <p:sp>
            <p:nvSpPr>
              <p:cNvPr id="2" name="Title 1">
                <a:extLst>
                  <a:ext uri="{FF2B5EF4-FFF2-40B4-BE49-F238E27FC236}">
                    <a16:creationId xmlns:a16="http://schemas.microsoft.com/office/drawing/2014/main" id="{C64E776A-0FFB-4191-A24C-B7C2350129CC}"/>
                  </a:ext>
                </a:extLst>
              </p:cNvPr>
              <p:cNvSpPr>
                <a:spLocks noGrp="1" noRot="1" noChangeAspect="1" noMove="1" noResize="1" noEditPoints="1" noAdjustHandles="1" noChangeArrowheads="1" noChangeShapeType="1" noTextEdit="1"/>
              </p:cNvSpPr>
              <p:nvPr>
                <p:ph type="title"/>
              </p:nvPr>
            </p:nvSpPr>
            <p:spPr>
              <a:blipFill>
                <a:blip r:embed="rId3"/>
                <a:stretch>
                  <a:fillRect/>
                </a:stretch>
              </a:blipFill>
            </p:spPr>
            <p:txBody>
              <a:bodyPr/>
              <a:lstStyle/>
              <a:p>
                <a:r>
                  <a:rPr lang="en-US">
                    <a:noFill/>
                  </a:rPr>
                  <a:t> </a:t>
                </a:r>
              </a:p>
            </p:txBody>
          </p:sp>
        </mc:Fallback>
      </mc:AlternateContent>
      <p:graphicFrame>
        <p:nvGraphicFramePr>
          <p:cNvPr id="4" name="Object 3">
            <a:extLst>
              <a:ext uri="{FF2B5EF4-FFF2-40B4-BE49-F238E27FC236}">
                <a16:creationId xmlns:a16="http://schemas.microsoft.com/office/drawing/2014/main" id="{340046AF-013F-4B37-BA8E-3A630F5C8991}"/>
              </a:ext>
            </a:extLst>
          </p:cNvPr>
          <p:cNvGraphicFramePr>
            <a:graphicFrameLocks noChangeAspect="1"/>
          </p:cNvGraphicFramePr>
          <p:nvPr>
            <p:extLst>
              <p:ext uri="{D42A27DB-BD31-4B8C-83A1-F6EECF244321}">
                <p14:modId xmlns:p14="http://schemas.microsoft.com/office/powerpoint/2010/main" val="545786609"/>
              </p:ext>
            </p:extLst>
          </p:nvPr>
        </p:nvGraphicFramePr>
        <p:xfrm>
          <a:off x="838200" y="4321175"/>
          <a:ext cx="4747154" cy="2171700"/>
        </p:xfrm>
        <a:graphic>
          <a:graphicData uri="http://schemas.openxmlformats.org/presentationml/2006/ole">
            <mc:AlternateContent xmlns:mc="http://schemas.openxmlformats.org/markup-compatibility/2006">
              <mc:Choice xmlns:v="urn:schemas-microsoft-com:vml" Requires="v">
                <p:oleObj spid="_x0000_s36910" name="Acrobat Document" r:id="rId4" imgW="3787052" imgH="2171466" progId="AcroExch.Document.DC">
                  <p:embed/>
                </p:oleObj>
              </mc:Choice>
              <mc:Fallback>
                <p:oleObj name="Acrobat Document" r:id="rId4" imgW="3787052" imgH="2171466" progId="AcroExch.Document.DC">
                  <p:embed/>
                  <p:pic>
                    <p:nvPicPr>
                      <p:cNvPr id="0" name=""/>
                      <p:cNvPicPr/>
                      <p:nvPr/>
                    </p:nvPicPr>
                    <p:blipFill>
                      <a:blip r:embed="rId5"/>
                      <a:stretch>
                        <a:fillRect/>
                      </a:stretch>
                    </p:blipFill>
                    <p:spPr>
                      <a:xfrm>
                        <a:off x="838200" y="4321175"/>
                        <a:ext cx="4747154" cy="2171700"/>
                      </a:xfrm>
                      <a:prstGeom prst="rect">
                        <a:avLst/>
                      </a:prstGeom>
                    </p:spPr>
                  </p:pic>
                </p:oleObj>
              </mc:Fallback>
            </mc:AlternateContent>
          </a:graphicData>
        </a:graphic>
      </p:graphicFrame>
      <p:graphicFrame>
        <p:nvGraphicFramePr>
          <p:cNvPr id="5" name="Object 4">
            <a:extLst>
              <a:ext uri="{FF2B5EF4-FFF2-40B4-BE49-F238E27FC236}">
                <a16:creationId xmlns:a16="http://schemas.microsoft.com/office/drawing/2014/main" id="{C43C0EF6-9D09-43EC-88D0-4856A5CC89D0}"/>
              </a:ext>
            </a:extLst>
          </p:cNvPr>
          <p:cNvGraphicFramePr>
            <a:graphicFrameLocks noChangeAspect="1"/>
          </p:cNvGraphicFramePr>
          <p:nvPr>
            <p:extLst>
              <p:ext uri="{D42A27DB-BD31-4B8C-83A1-F6EECF244321}">
                <p14:modId xmlns:p14="http://schemas.microsoft.com/office/powerpoint/2010/main" val="4030009171"/>
              </p:ext>
            </p:extLst>
          </p:nvPr>
        </p:nvGraphicFramePr>
        <p:xfrm>
          <a:off x="838200" y="1690688"/>
          <a:ext cx="4747154" cy="2201862"/>
        </p:xfrm>
        <a:graphic>
          <a:graphicData uri="http://schemas.openxmlformats.org/presentationml/2006/ole">
            <mc:AlternateContent xmlns:mc="http://schemas.openxmlformats.org/markup-compatibility/2006">
              <mc:Choice xmlns:v="urn:schemas-microsoft-com:vml" Requires="v">
                <p:oleObj spid="_x0000_s36911" name="Acrobat Document" r:id="rId6" imgW="4008040" imgH="2202088" progId="AcroExch.Document.DC">
                  <p:embed/>
                </p:oleObj>
              </mc:Choice>
              <mc:Fallback>
                <p:oleObj name="Acrobat Document" r:id="rId6" imgW="4008040" imgH="2202088" progId="AcroExch.Document.DC">
                  <p:embed/>
                  <p:pic>
                    <p:nvPicPr>
                      <p:cNvPr id="0" name=""/>
                      <p:cNvPicPr/>
                      <p:nvPr/>
                    </p:nvPicPr>
                    <p:blipFill>
                      <a:blip r:embed="rId7"/>
                      <a:stretch>
                        <a:fillRect/>
                      </a:stretch>
                    </p:blipFill>
                    <p:spPr>
                      <a:xfrm>
                        <a:off x="838200" y="1690688"/>
                        <a:ext cx="4747154" cy="2201862"/>
                      </a:xfrm>
                      <a:prstGeom prst="rect">
                        <a:avLst/>
                      </a:prstGeom>
                    </p:spPr>
                  </p:pic>
                </p:oleObj>
              </mc:Fallback>
            </mc:AlternateContent>
          </a:graphicData>
        </a:graphic>
      </p:graphicFrame>
      <p:graphicFrame>
        <p:nvGraphicFramePr>
          <p:cNvPr id="6" name="Object 5">
            <a:extLst>
              <a:ext uri="{FF2B5EF4-FFF2-40B4-BE49-F238E27FC236}">
                <a16:creationId xmlns:a16="http://schemas.microsoft.com/office/drawing/2014/main" id="{76239706-46D3-4F79-8436-83D4A7B07A46}"/>
              </a:ext>
            </a:extLst>
          </p:cNvPr>
          <p:cNvGraphicFramePr>
            <a:graphicFrameLocks noChangeAspect="1"/>
          </p:cNvGraphicFramePr>
          <p:nvPr>
            <p:extLst>
              <p:ext uri="{D42A27DB-BD31-4B8C-83A1-F6EECF244321}">
                <p14:modId xmlns:p14="http://schemas.microsoft.com/office/powerpoint/2010/main" val="3523867921"/>
              </p:ext>
            </p:extLst>
          </p:nvPr>
        </p:nvGraphicFramePr>
        <p:xfrm>
          <a:off x="6096001" y="4321175"/>
          <a:ext cx="4533372" cy="2171700"/>
        </p:xfrm>
        <a:graphic>
          <a:graphicData uri="http://schemas.openxmlformats.org/presentationml/2006/ole">
            <mc:AlternateContent xmlns:mc="http://schemas.openxmlformats.org/markup-compatibility/2006">
              <mc:Choice xmlns:v="urn:schemas-microsoft-com:vml" Requires="v">
                <p:oleObj spid="_x0000_s36912" name="Acrobat Document" r:id="rId8" imgW="3787052" imgH="2171466" progId="AcroExch.Document.DC">
                  <p:embed/>
                </p:oleObj>
              </mc:Choice>
              <mc:Fallback>
                <p:oleObj name="Acrobat Document" r:id="rId8" imgW="3787052" imgH="2171466" progId="AcroExch.Document.DC">
                  <p:embed/>
                  <p:pic>
                    <p:nvPicPr>
                      <p:cNvPr id="0" name=""/>
                      <p:cNvPicPr/>
                      <p:nvPr/>
                    </p:nvPicPr>
                    <p:blipFill>
                      <a:blip r:embed="rId9"/>
                      <a:stretch>
                        <a:fillRect/>
                      </a:stretch>
                    </p:blipFill>
                    <p:spPr>
                      <a:xfrm>
                        <a:off x="6096001" y="4321175"/>
                        <a:ext cx="4533372" cy="2171700"/>
                      </a:xfrm>
                      <a:prstGeom prst="rect">
                        <a:avLst/>
                      </a:prstGeom>
                    </p:spPr>
                  </p:pic>
                </p:oleObj>
              </mc:Fallback>
            </mc:AlternateContent>
          </a:graphicData>
        </a:graphic>
      </p:graphicFrame>
      <p:graphicFrame>
        <p:nvGraphicFramePr>
          <p:cNvPr id="7" name="Object 6">
            <a:extLst>
              <a:ext uri="{FF2B5EF4-FFF2-40B4-BE49-F238E27FC236}">
                <a16:creationId xmlns:a16="http://schemas.microsoft.com/office/drawing/2014/main" id="{B3B611BB-099A-4CAE-A170-9F7772CB5BA0}"/>
              </a:ext>
            </a:extLst>
          </p:cNvPr>
          <p:cNvGraphicFramePr>
            <a:graphicFrameLocks noChangeAspect="1"/>
          </p:cNvGraphicFramePr>
          <p:nvPr>
            <p:extLst>
              <p:ext uri="{D42A27DB-BD31-4B8C-83A1-F6EECF244321}">
                <p14:modId xmlns:p14="http://schemas.microsoft.com/office/powerpoint/2010/main" val="1935320942"/>
              </p:ext>
            </p:extLst>
          </p:nvPr>
        </p:nvGraphicFramePr>
        <p:xfrm>
          <a:off x="6096001" y="1693862"/>
          <a:ext cx="4533372" cy="2198688"/>
        </p:xfrm>
        <a:graphic>
          <a:graphicData uri="http://schemas.openxmlformats.org/presentationml/2006/ole">
            <mc:AlternateContent xmlns:mc="http://schemas.openxmlformats.org/markup-compatibility/2006">
              <mc:Choice xmlns:v="urn:schemas-microsoft-com:vml" Requires="v">
                <p:oleObj spid="_x0000_s36913" name="Acrobat Document" r:id="rId10" imgW="4023360" imgH="2198260" progId="AcroExch.Document.DC">
                  <p:embed/>
                </p:oleObj>
              </mc:Choice>
              <mc:Fallback>
                <p:oleObj name="Acrobat Document" r:id="rId10" imgW="4023360" imgH="2198260" progId="AcroExch.Document.DC">
                  <p:embed/>
                  <p:pic>
                    <p:nvPicPr>
                      <p:cNvPr id="0" name=""/>
                      <p:cNvPicPr/>
                      <p:nvPr/>
                    </p:nvPicPr>
                    <p:blipFill>
                      <a:blip r:embed="rId11"/>
                      <a:stretch>
                        <a:fillRect/>
                      </a:stretch>
                    </p:blipFill>
                    <p:spPr>
                      <a:xfrm>
                        <a:off x="6096001" y="1693862"/>
                        <a:ext cx="4533372" cy="2198688"/>
                      </a:xfrm>
                      <a:prstGeom prst="rect">
                        <a:avLst/>
                      </a:prstGeom>
                    </p:spPr>
                  </p:pic>
                </p:oleObj>
              </mc:Fallback>
            </mc:AlternateContent>
          </a:graphicData>
        </a:graphic>
      </p:graphicFrame>
    </p:spTree>
    <p:extLst>
      <p:ext uri="{BB962C8B-B14F-4D97-AF65-F5344CB8AC3E}">
        <p14:creationId xmlns:p14="http://schemas.microsoft.com/office/powerpoint/2010/main" val="270642543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2F32F6B-C3F5-4CB8-91A4-F714F7882ECA}"/>
                  </a:ext>
                </a:extLst>
              </p:cNvPr>
              <p:cNvSpPr>
                <a:spLocks noGrp="1"/>
              </p:cNvSpPr>
              <p:nvPr>
                <p:ph idx="1"/>
              </p:nvPr>
            </p:nvSpPr>
            <p:spPr>
              <a:xfrm>
                <a:off x="774700" y="524933"/>
                <a:ext cx="10515600" cy="931334"/>
              </a:xfrm>
            </p:spPr>
            <p:txBody>
              <a:bodyPr/>
              <a:lstStyle/>
              <a:p>
                <a:pPr marL="0" indent="0">
                  <a:buNone/>
                </a:pPr>
                <a14:m>
                  <m:oMath xmlns:m="http://schemas.openxmlformats.org/officeDocument/2006/math">
                    <m:sSup>
                      <m:sSupPr>
                        <m:ctrlPr>
                          <a:rPr lang="en-US" b="0" i="1" smtClean="0">
                            <a:latin typeface="Cambria Math" panose="02040503050406030204" pitchFamily="18" charset="0"/>
                          </a:rPr>
                        </m:ctrlPr>
                      </m:sSupPr>
                      <m:e>
                        <m:r>
                          <m:rPr>
                            <m:sty m:val="p"/>
                          </m:rPr>
                          <a:rPr lang="en-US" b="0" i="0" smtClean="0">
                            <a:latin typeface="Cambria Math" panose="02040503050406030204" pitchFamily="18" charset="0"/>
                          </a:rPr>
                          <m:t>Fe</m:t>
                        </m:r>
                      </m:e>
                      <m:sup>
                        <m:r>
                          <a:rPr lang="en-US" b="0" i="1" smtClean="0">
                            <a:latin typeface="Cambria Math" panose="02040503050406030204" pitchFamily="18" charset="0"/>
                          </a:rPr>
                          <m:t>8+</m:t>
                        </m:r>
                      </m:sup>
                    </m:s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H</m:t>
                        </m:r>
                      </m:e>
                      <m:sub>
                        <m:r>
                          <a:rPr lang="en-US" b="0" i="0" smtClean="0">
                            <a:latin typeface="Cambria Math" panose="02040503050406030204" pitchFamily="18" charset="0"/>
                          </a:rPr>
                          <m:t>2</m:t>
                        </m:r>
                      </m:sub>
                    </m:sSub>
                    <m:r>
                      <m:rPr>
                        <m:sty m:val="p"/>
                      </m:rPr>
                      <a:rPr lang="en-US" b="0" i="0" smtClean="0">
                        <a:latin typeface="Cambria Math" panose="02040503050406030204" pitchFamily="18" charset="0"/>
                      </a:rPr>
                      <m:t>O</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m:rPr>
                            <m:sty m:val="p"/>
                          </m:rPr>
                          <a:rPr lang="en-US" b="0" i="0" smtClean="0">
                            <a:latin typeface="Cambria Math" panose="02040503050406030204" pitchFamily="18" charset="0"/>
                          </a:rPr>
                          <m:t>Fe</m:t>
                        </m:r>
                      </m:e>
                      <m:sup>
                        <m:r>
                          <a:rPr lang="en-US" b="0" i="1" smtClean="0">
                            <a:latin typeface="Cambria Math" panose="02040503050406030204" pitchFamily="18" charset="0"/>
                          </a:rPr>
                          <m:t>7+</m:t>
                        </m:r>
                      </m:sup>
                    </m:s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H</m:t>
                        </m:r>
                      </m:e>
                      <m:sub>
                        <m:r>
                          <a:rPr lang="en-US" b="0" i="0" smtClean="0">
                            <a:latin typeface="Cambria Math" panose="02040503050406030204" pitchFamily="18" charset="0"/>
                          </a:rPr>
                          <m:t>2</m:t>
                        </m:r>
                      </m:sub>
                    </m:sSub>
                    <m:sSup>
                      <m:sSupPr>
                        <m:ctrlPr>
                          <a:rPr lang="en-US" b="0" i="1" smtClean="0">
                            <a:latin typeface="Cambria Math" panose="02040503050406030204" pitchFamily="18" charset="0"/>
                          </a:rPr>
                        </m:ctrlPr>
                      </m:sSupPr>
                      <m:e>
                        <m:r>
                          <m:rPr>
                            <m:sty m:val="p"/>
                          </m:rPr>
                          <a:rPr lang="en-US" b="0" i="0" smtClean="0">
                            <a:latin typeface="Cambria Math" panose="02040503050406030204" pitchFamily="18" charset="0"/>
                          </a:rPr>
                          <m:t>O</m:t>
                        </m:r>
                      </m:e>
                      <m:sup>
                        <m:r>
                          <a:rPr lang="en-US" b="0" i="0" smtClean="0">
                            <a:latin typeface="Cambria Math" panose="02040503050406030204" pitchFamily="18" charset="0"/>
                          </a:rPr>
                          <m:t>+</m:t>
                        </m:r>
                      </m:sup>
                    </m:sSup>
                  </m:oMath>
                </a14:m>
                <a:r>
                  <a:rPr lang="en-US" dirty="0"/>
                  <a:t> and comparison to CTMC data from </a:t>
                </a:r>
                <a:r>
                  <a:rPr lang="en-US" dirty="0" err="1"/>
                  <a:t>Simcic</a:t>
                </a:r>
                <a:r>
                  <a:rPr lang="en-US" dirty="0"/>
                  <a:t> et al. (2010a).</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02F32F6B-C3F5-4CB8-91A4-F714F7882ECA}"/>
                  </a:ext>
                </a:extLst>
              </p:cNvPr>
              <p:cNvSpPr>
                <a:spLocks noGrp="1" noRot="1" noChangeAspect="1" noMove="1" noResize="1" noEditPoints="1" noAdjustHandles="1" noChangeArrowheads="1" noChangeShapeType="1" noTextEdit="1"/>
              </p:cNvSpPr>
              <p:nvPr>
                <p:ph idx="1"/>
              </p:nvPr>
            </p:nvSpPr>
            <p:spPr>
              <a:xfrm>
                <a:off x="774700" y="524933"/>
                <a:ext cx="10515600" cy="931334"/>
              </a:xfrm>
              <a:blipFill>
                <a:blip r:embed="rId3"/>
                <a:stretch>
                  <a:fillRect l="-1159" t="-10458" b="-11111"/>
                </a:stretch>
              </a:blipFill>
            </p:spPr>
            <p:txBody>
              <a:bodyPr/>
              <a:lstStyle/>
              <a:p>
                <a:r>
                  <a:rPr lang="en-US">
                    <a:noFill/>
                  </a:rPr>
                  <a:t> </a:t>
                </a:r>
              </a:p>
            </p:txBody>
          </p:sp>
        </mc:Fallback>
      </mc:AlternateContent>
      <p:graphicFrame>
        <p:nvGraphicFramePr>
          <p:cNvPr id="4" name="Object 3">
            <a:extLst>
              <a:ext uri="{FF2B5EF4-FFF2-40B4-BE49-F238E27FC236}">
                <a16:creationId xmlns:a16="http://schemas.microsoft.com/office/drawing/2014/main" id="{F3A17DDA-C625-418D-8024-3ED236D02BB9}"/>
              </a:ext>
            </a:extLst>
          </p:cNvPr>
          <p:cNvGraphicFramePr>
            <a:graphicFrameLocks noChangeAspect="1"/>
          </p:cNvGraphicFramePr>
          <p:nvPr>
            <p:extLst>
              <p:ext uri="{D42A27DB-BD31-4B8C-83A1-F6EECF244321}">
                <p14:modId xmlns:p14="http://schemas.microsoft.com/office/powerpoint/2010/main" val="1335138082"/>
              </p:ext>
            </p:extLst>
          </p:nvPr>
        </p:nvGraphicFramePr>
        <p:xfrm>
          <a:off x="1698323" y="1456267"/>
          <a:ext cx="8668353" cy="4876800"/>
        </p:xfrm>
        <a:graphic>
          <a:graphicData uri="http://schemas.openxmlformats.org/presentationml/2006/ole">
            <mc:AlternateContent xmlns:mc="http://schemas.openxmlformats.org/markup-compatibility/2006">
              <mc:Choice xmlns:v="urn:schemas-microsoft-com:vml" Requires="v">
                <p:oleObj spid="_x0000_s37900" name="Acrobat Document" r:id="rId4" imgW="6061658" imgH="3409734" progId="AcroExch.Document.DC">
                  <p:embed/>
                </p:oleObj>
              </mc:Choice>
              <mc:Fallback>
                <p:oleObj name="Acrobat Document" r:id="rId4" imgW="6061658" imgH="3409734" progId="AcroExch.Document.DC">
                  <p:embed/>
                  <p:pic>
                    <p:nvPicPr>
                      <p:cNvPr id="0" name=""/>
                      <p:cNvPicPr/>
                      <p:nvPr/>
                    </p:nvPicPr>
                    <p:blipFill>
                      <a:blip r:embed="rId5"/>
                      <a:stretch>
                        <a:fillRect/>
                      </a:stretch>
                    </p:blipFill>
                    <p:spPr>
                      <a:xfrm>
                        <a:off x="1698323" y="1456267"/>
                        <a:ext cx="8668353" cy="4876800"/>
                      </a:xfrm>
                      <a:prstGeom prst="rect">
                        <a:avLst/>
                      </a:prstGeom>
                    </p:spPr>
                  </p:pic>
                </p:oleObj>
              </mc:Fallback>
            </mc:AlternateContent>
          </a:graphicData>
        </a:graphic>
      </p:graphicFrame>
    </p:spTree>
    <p:extLst>
      <p:ext uri="{BB962C8B-B14F-4D97-AF65-F5344CB8AC3E}">
        <p14:creationId xmlns:p14="http://schemas.microsoft.com/office/powerpoint/2010/main" val="404883597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4F0B3C4-CDCC-4F94-A911-EA706243D5E0}"/>
                  </a:ext>
                </a:extLst>
              </p:cNvPr>
              <p:cNvSpPr>
                <a:spLocks noGrp="1"/>
              </p:cNvSpPr>
              <p:nvPr>
                <p:ph idx="1"/>
              </p:nvPr>
            </p:nvSpPr>
            <p:spPr>
              <a:xfrm>
                <a:off x="838200" y="474133"/>
                <a:ext cx="10515600" cy="1016000"/>
              </a:xfrm>
            </p:spPr>
            <p:txBody>
              <a:bodyPr/>
              <a:lstStyle/>
              <a:p>
                <a:pPr marL="0" indent="0">
                  <a:buNone/>
                </a:pPr>
                <a14:m>
                  <m:oMath xmlns:m="http://schemas.openxmlformats.org/officeDocument/2006/math">
                    <m:sSup>
                      <m:sSupPr>
                        <m:ctrlPr>
                          <a:rPr lang="en-US" b="0" i="1" smtClean="0">
                            <a:latin typeface="Cambria Math" panose="02040503050406030204" pitchFamily="18" charset="0"/>
                          </a:rPr>
                        </m:ctrlPr>
                      </m:sSupPr>
                      <m:e>
                        <m:r>
                          <m:rPr>
                            <m:sty m:val="p"/>
                          </m:rPr>
                          <a:rPr lang="en-US" b="0" i="0" smtClean="0">
                            <a:latin typeface="Cambria Math" panose="02040503050406030204" pitchFamily="18" charset="0"/>
                          </a:rPr>
                          <m:t>Fe</m:t>
                        </m:r>
                      </m:e>
                      <m:sup>
                        <m:r>
                          <a:rPr lang="en-US" b="0" i="1" smtClean="0">
                            <a:latin typeface="Cambria Math" panose="02040503050406030204" pitchFamily="18" charset="0"/>
                          </a:rPr>
                          <m:t>8+</m:t>
                        </m:r>
                      </m:sup>
                    </m:s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CO</m:t>
                        </m:r>
                      </m:e>
                      <m:sub>
                        <m:r>
                          <a:rPr lang="en-US" b="0" i="0" smtClean="0">
                            <a:latin typeface="Cambria Math" panose="02040503050406030204" pitchFamily="18" charset="0"/>
                          </a:rPr>
                          <m:t>1−2</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m:rPr>
                            <m:sty m:val="p"/>
                          </m:rPr>
                          <a:rPr lang="en-US" b="0" i="0" smtClean="0">
                            <a:latin typeface="Cambria Math" panose="02040503050406030204" pitchFamily="18" charset="0"/>
                          </a:rPr>
                          <m:t>Fe</m:t>
                        </m:r>
                      </m:e>
                      <m:sup>
                        <m:r>
                          <a:rPr lang="en-US" b="0" i="1" smtClean="0">
                            <a:latin typeface="Cambria Math" panose="02040503050406030204" pitchFamily="18" charset="0"/>
                          </a:rPr>
                          <m:t>7+</m:t>
                        </m:r>
                      </m:sup>
                    </m:sSup>
                    <m:r>
                      <a:rPr lang="en-US" b="0" i="1" smtClean="0">
                        <a:latin typeface="Cambria Math" panose="02040503050406030204" pitchFamily="18" charset="0"/>
                      </a:rPr>
                      <m:t>+</m:t>
                    </m:r>
                    <m:r>
                      <m:rPr>
                        <m:sty m:val="p"/>
                      </m:rPr>
                      <a:rPr lang="en-US" b="0" i="0" smtClean="0">
                        <a:latin typeface="Cambria Math" panose="02040503050406030204" pitchFamily="18" charset="0"/>
                      </a:rPr>
                      <m:t>C</m:t>
                    </m:r>
                    <m:sSubSup>
                      <m:sSubSupPr>
                        <m:ctrlPr>
                          <a:rPr lang="en-US" b="0" i="1" smtClean="0">
                            <a:latin typeface="Cambria Math" panose="02040503050406030204" pitchFamily="18" charset="0"/>
                          </a:rPr>
                        </m:ctrlPr>
                      </m:sSubSupPr>
                      <m:e>
                        <m:r>
                          <m:rPr>
                            <m:sty m:val="p"/>
                          </m:rPr>
                          <a:rPr lang="en-US" b="0" i="0" smtClean="0">
                            <a:latin typeface="Cambria Math" panose="02040503050406030204" pitchFamily="18" charset="0"/>
                          </a:rPr>
                          <m:t>O</m:t>
                        </m:r>
                      </m:e>
                      <m:sub>
                        <m:r>
                          <a:rPr lang="en-US" b="0" i="0" smtClean="0">
                            <a:latin typeface="Cambria Math" panose="02040503050406030204" pitchFamily="18" charset="0"/>
                          </a:rPr>
                          <m:t>1−2</m:t>
                        </m:r>
                      </m:sub>
                      <m:sup>
                        <m:r>
                          <a:rPr lang="en-US" b="0" i="0" smtClean="0">
                            <a:latin typeface="Cambria Math" panose="02040503050406030204" pitchFamily="18" charset="0"/>
                          </a:rPr>
                          <m:t>+</m:t>
                        </m:r>
                      </m:sup>
                    </m:sSubSup>
                  </m:oMath>
                </a14:m>
                <a:r>
                  <a:rPr lang="en-US" dirty="0"/>
                  <a:t> and comparison to CTMC data from </a:t>
                </a:r>
                <a:r>
                  <a:rPr lang="en-US" dirty="0" err="1"/>
                  <a:t>Simcic</a:t>
                </a:r>
                <a:r>
                  <a:rPr lang="en-US" dirty="0"/>
                  <a:t> et al. (2010b).</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64F0B3C4-CDCC-4F94-A911-EA706243D5E0}"/>
                  </a:ext>
                </a:extLst>
              </p:cNvPr>
              <p:cNvSpPr>
                <a:spLocks noGrp="1" noRot="1" noChangeAspect="1" noMove="1" noResize="1" noEditPoints="1" noAdjustHandles="1" noChangeArrowheads="1" noChangeShapeType="1" noTextEdit="1"/>
              </p:cNvSpPr>
              <p:nvPr>
                <p:ph idx="1"/>
              </p:nvPr>
            </p:nvSpPr>
            <p:spPr>
              <a:xfrm>
                <a:off x="838200" y="474133"/>
                <a:ext cx="10515600" cy="1016000"/>
              </a:xfrm>
              <a:blipFill>
                <a:blip r:embed="rId3"/>
                <a:stretch>
                  <a:fillRect l="-1217" t="-10241" b="-2410"/>
                </a:stretch>
              </a:blipFill>
            </p:spPr>
            <p:txBody>
              <a:bodyPr/>
              <a:lstStyle/>
              <a:p>
                <a:r>
                  <a:rPr lang="en-US">
                    <a:noFill/>
                  </a:rPr>
                  <a:t> </a:t>
                </a:r>
              </a:p>
            </p:txBody>
          </p:sp>
        </mc:Fallback>
      </mc:AlternateContent>
      <p:graphicFrame>
        <p:nvGraphicFramePr>
          <p:cNvPr id="5" name="Object 4">
            <a:extLst>
              <a:ext uri="{FF2B5EF4-FFF2-40B4-BE49-F238E27FC236}">
                <a16:creationId xmlns:a16="http://schemas.microsoft.com/office/drawing/2014/main" id="{4CC88A09-5FBE-43BC-979A-B5E9FAF1EDFC}"/>
              </a:ext>
            </a:extLst>
          </p:cNvPr>
          <p:cNvGraphicFramePr>
            <a:graphicFrameLocks noChangeAspect="1"/>
          </p:cNvGraphicFramePr>
          <p:nvPr>
            <p:extLst>
              <p:ext uri="{D42A27DB-BD31-4B8C-83A1-F6EECF244321}">
                <p14:modId xmlns:p14="http://schemas.microsoft.com/office/powerpoint/2010/main" val="2029121520"/>
              </p:ext>
            </p:extLst>
          </p:nvPr>
        </p:nvGraphicFramePr>
        <p:xfrm>
          <a:off x="838201" y="1490133"/>
          <a:ext cx="5257800" cy="4893734"/>
        </p:xfrm>
        <a:graphic>
          <a:graphicData uri="http://schemas.openxmlformats.org/presentationml/2006/ole">
            <mc:AlternateContent xmlns:mc="http://schemas.openxmlformats.org/markup-compatibility/2006">
              <mc:Choice xmlns:v="urn:schemas-microsoft-com:vml" Requires="v">
                <p:oleObj spid="_x0000_s38934" name="Acrobat Document" r:id="rId4" imgW="6061658" imgH="3409734" progId="AcroExch.Document.DC">
                  <p:embed/>
                </p:oleObj>
              </mc:Choice>
              <mc:Fallback>
                <p:oleObj name="Acrobat Document" r:id="rId4" imgW="6061658" imgH="3409734" progId="AcroExch.Document.DC">
                  <p:embed/>
                  <p:pic>
                    <p:nvPicPr>
                      <p:cNvPr id="0" name=""/>
                      <p:cNvPicPr/>
                      <p:nvPr/>
                    </p:nvPicPr>
                    <p:blipFill>
                      <a:blip r:embed="rId5"/>
                      <a:stretch>
                        <a:fillRect/>
                      </a:stretch>
                    </p:blipFill>
                    <p:spPr>
                      <a:xfrm>
                        <a:off x="838201" y="1490133"/>
                        <a:ext cx="5257800" cy="4893734"/>
                      </a:xfrm>
                      <a:prstGeom prst="rect">
                        <a:avLst/>
                      </a:prstGeom>
                    </p:spPr>
                  </p:pic>
                </p:oleObj>
              </mc:Fallback>
            </mc:AlternateContent>
          </a:graphicData>
        </a:graphic>
      </p:graphicFrame>
      <p:graphicFrame>
        <p:nvGraphicFramePr>
          <p:cNvPr id="6" name="Object 5">
            <a:extLst>
              <a:ext uri="{FF2B5EF4-FFF2-40B4-BE49-F238E27FC236}">
                <a16:creationId xmlns:a16="http://schemas.microsoft.com/office/drawing/2014/main" id="{41B50FDF-356C-4A66-B67D-6BE69B76B2AC}"/>
              </a:ext>
            </a:extLst>
          </p:cNvPr>
          <p:cNvGraphicFramePr>
            <a:graphicFrameLocks noChangeAspect="1"/>
          </p:cNvGraphicFramePr>
          <p:nvPr>
            <p:extLst>
              <p:ext uri="{D42A27DB-BD31-4B8C-83A1-F6EECF244321}">
                <p14:modId xmlns:p14="http://schemas.microsoft.com/office/powerpoint/2010/main" val="1239933619"/>
              </p:ext>
            </p:extLst>
          </p:nvPr>
        </p:nvGraphicFramePr>
        <p:xfrm>
          <a:off x="6095999" y="1490132"/>
          <a:ext cx="5257800" cy="4893733"/>
        </p:xfrm>
        <a:graphic>
          <a:graphicData uri="http://schemas.openxmlformats.org/presentationml/2006/ole">
            <mc:AlternateContent xmlns:mc="http://schemas.openxmlformats.org/markup-compatibility/2006">
              <mc:Choice xmlns:v="urn:schemas-microsoft-com:vml" Requires="v">
                <p:oleObj spid="_x0000_s38935" name="Acrobat Document" r:id="rId6" imgW="6061658" imgH="3409734" progId="AcroExch.Document.DC">
                  <p:embed/>
                </p:oleObj>
              </mc:Choice>
              <mc:Fallback>
                <p:oleObj name="Acrobat Document" r:id="rId6" imgW="6061658" imgH="3409734" progId="AcroExch.Document.DC">
                  <p:embed/>
                  <p:pic>
                    <p:nvPicPr>
                      <p:cNvPr id="0" name=""/>
                      <p:cNvPicPr/>
                      <p:nvPr/>
                    </p:nvPicPr>
                    <p:blipFill>
                      <a:blip r:embed="rId7"/>
                      <a:stretch>
                        <a:fillRect/>
                      </a:stretch>
                    </p:blipFill>
                    <p:spPr>
                      <a:xfrm>
                        <a:off x="6095999" y="1490132"/>
                        <a:ext cx="5257800" cy="4893733"/>
                      </a:xfrm>
                      <a:prstGeom prst="rect">
                        <a:avLst/>
                      </a:prstGeom>
                    </p:spPr>
                  </p:pic>
                </p:oleObj>
              </mc:Fallback>
            </mc:AlternateContent>
          </a:graphicData>
        </a:graphic>
      </p:graphicFrame>
    </p:spTree>
    <p:extLst>
      <p:ext uri="{BB962C8B-B14F-4D97-AF65-F5344CB8AC3E}">
        <p14:creationId xmlns:p14="http://schemas.microsoft.com/office/powerpoint/2010/main" val="331566964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F7EAB872-5D4B-4CEE-9F46-542F8960C93F}"/>
                  </a:ext>
                </a:extLst>
              </p:cNvPr>
              <p:cNvSpPr>
                <a:spLocks noGrp="1"/>
              </p:cNvSpPr>
              <p:nvPr>
                <p:ph type="title"/>
              </p:nvPr>
            </p:nvSpPr>
            <p:spPr/>
            <p:txBody>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m:rPr>
                              <m:sty m:val="p"/>
                            </m:rPr>
                            <a:rPr lang="en-US" b="0" i="0" smtClean="0">
                              <a:latin typeface="Cambria Math" panose="02040503050406030204" pitchFamily="18" charset="0"/>
                            </a:rPr>
                            <m:t>Fe</m:t>
                          </m:r>
                        </m:e>
                        <m:sup>
                          <m:r>
                            <a:rPr lang="en-US" b="0" i="1" smtClean="0">
                              <a:latin typeface="Cambria Math" panose="02040503050406030204" pitchFamily="18" charset="0"/>
                            </a:rPr>
                            <m:t>8+</m:t>
                          </m:r>
                        </m:sup>
                      </m:s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N</m:t>
                          </m:r>
                        </m:e>
                        <m:sub>
                          <m:r>
                            <a:rPr lang="en-US" b="0" i="0" smtClean="0">
                              <a:latin typeface="Cambria Math" panose="02040503050406030204" pitchFamily="18" charset="0"/>
                            </a:rPr>
                            <m:t>2</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m:rPr>
                              <m:sty m:val="p"/>
                            </m:rPr>
                            <a:rPr lang="en-US" b="0" i="0" smtClean="0">
                              <a:latin typeface="Cambria Math" panose="02040503050406030204" pitchFamily="18" charset="0"/>
                            </a:rPr>
                            <m:t>Fe</m:t>
                          </m:r>
                        </m:e>
                        <m:sup>
                          <m:r>
                            <a:rPr lang="en-US" b="0" i="1" smtClean="0">
                              <a:latin typeface="Cambria Math" panose="02040503050406030204" pitchFamily="18" charset="0"/>
                            </a:rPr>
                            <m:t>7+</m:t>
                          </m:r>
                        </m:sup>
                      </m:s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m:rPr>
                              <m:sty m:val="p"/>
                            </m:rPr>
                            <a:rPr lang="en-US" b="0" i="0" smtClean="0">
                              <a:latin typeface="Cambria Math" panose="02040503050406030204" pitchFamily="18" charset="0"/>
                            </a:rPr>
                            <m:t>N</m:t>
                          </m:r>
                        </m:e>
                        <m:sub>
                          <m:r>
                            <a:rPr lang="en-US" b="0" i="1" smtClean="0">
                              <a:latin typeface="Cambria Math" panose="02040503050406030204" pitchFamily="18" charset="0"/>
                            </a:rPr>
                            <m:t>2</m:t>
                          </m:r>
                        </m:sub>
                        <m:sup>
                          <m:r>
                            <a:rPr lang="en-US" b="0" i="1" smtClean="0">
                              <a:latin typeface="Cambria Math" panose="02040503050406030204" pitchFamily="18" charset="0"/>
                            </a:rPr>
                            <m:t>+</m:t>
                          </m:r>
                        </m:sup>
                      </m:sSubSup>
                    </m:oMath>
                  </m:oMathPara>
                </a14:m>
                <a:endParaRPr lang="en-US" dirty="0"/>
              </a:p>
            </p:txBody>
          </p:sp>
        </mc:Choice>
        <mc:Fallback xmlns="">
          <p:sp>
            <p:nvSpPr>
              <p:cNvPr id="2" name="Title 1">
                <a:extLst>
                  <a:ext uri="{FF2B5EF4-FFF2-40B4-BE49-F238E27FC236}">
                    <a16:creationId xmlns:a16="http://schemas.microsoft.com/office/drawing/2014/main" id="{F7EAB872-5D4B-4CEE-9F46-542F8960C93F}"/>
                  </a:ext>
                </a:extLst>
              </p:cNvPr>
              <p:cNvSpPr>
                <a:spLocks noGrp="1" noRot="1" noChangeAspect="1" noMove="1" noResize="1" noEditPoints="1" noAdjustHandles="1" noChangeArrowheads="1" noChangeShapeType="1" noTextEdit="1"/>
              </p:cNvSpPr>
              <p:nvPr>
                <p:ph type="title"/>
              </p:nvPr>
            </p:nvSpPr>
            <p:spPr>
              <a:blipFill>
                <a:blip r:embed="rId3"/>
                <a:stretch>
                  <a:fillRect/>
                </a:stretch>
              </a:blipFill>
            </p:spPr>
            <p:txBody>
              <a:bodyPr/>
              <a:lstStyle/>
              <a:p>
                <a:r>
                  <a:rPr lang="en-US">
                    <a:noFill/>
                  </a:rPr>
                  <a:t> </a:t>
                </a:r>
              </a:p>
            </p:txBody>
          </p:sp>
        </mc:Fallback>
      </mc:AlternateContent>
      <p:graphicFrame>
        <p:nvGraphicFramePr>
          <p:cNvPr id="4" name="Object 3">
            <a:extLst>
              <a:ext uri="{FF2B5EF4-FFF2-40B4-BE49-F238E27FC236}">
                <a16:creationId xmlns:a16="http://schemas.microsoft.com/office/drawing/2014/main" id="{0337BB86-BF26-4BF5-8C50-043E86457385}"/>
              </a:ext>
            </a:extLst>
          </p:cNvPr>
          <p:cNvGraphicFramePr>
            <a:graphicFrameLocks noChangeAspect="1"/>
          </p:cNvGraphicFramePr>
          <p:nvPr>
            <p:extLst>
              <p:ext uri="{D42A27DB-BD31-4B8C-83A1-F6EECF244321}">
                <p14:modId xmlns:p14="http://schemas.microsoft.com/office/powerpoint/2010/main" val="3864827553"/>
              </p:ext>
            </p:extLst>
          </p:nvPr>
        </p:nvGraphicFramePr>
        <p:xfrm>
          <a:off x="6329363" y="1690687"/>
          <a:ext cx="4791076" cy="4802187"/>
        </p:xfrm>
        <a:graphic>
          <a:graphicData uri="http://schemas.openxmlformats.org/presentationml/2006/ole">
            <mc:AlternateContent xmlns:mc="http://schemas.openxmlformats.org/markup-compatibility/2006">
              <mc:Choice xmlns:v="urn:schemas-microsoft-com:vml" Requires="v">
                <p:oleObj spid="_x0000_s39958" name="Acrobat Document" r:id="rId4" imgW="3787052" imgH="2213571" progId="AcroExch.Document.DC">
                  <p:embed/>
                </p:oleObj>
              </mc:Choice>
              <mc:Fallback>
                <p:oleObj name="Acrobat Document" r:id="rId4" imgW="3787052" imgH="2213571" progId="AcroExch.Document.DC">
                  <p:embed/>
                  <p:pic>
                    <p:nvPicPr>
                      <p:cNvPr id="0" name=""/>
                      <p:cNvPicPr/>
                      <p:nvPr/>
                    </p:nvPicPr>
                    <p:blipFill>
                      <a:blip r:embed="rId5"/>
                      <a:stretch>
                        <a:fillRect/>
                      </a:stretch>
                    </p:blipFill>
                    <p:spPr>
                      <a:xfrm>
                        <a:off x="6329363" y="1690687"/>
                        <a:ext cx="4791076" cy="4802187"/>
                      </a:xfrm>
                      <a:prstGeom prst="rect">
                        <a:avLst/>
                      </a:prstGeom>
                    </p:spPr>
                  </p:pic>
                </p:oleObj>
              </mc:Fallback>
            </mc:AlternateContent>
          </a:graphicData>
        </a:graphic>
      </p:graphicFrame>
      <p:graphicFrame>
        <p:nvGraphicFramePr>
          <p:cNvPr id="5" name="Object 4">
            <a:extLst>
              <a:ext uri="{FF2B5EF4-FFF2-40B4-BE49-F238E27FC236}">
                <a16:creationId xmlns:a16="http://schemas.microsoft.com/office/drawing/2014/main" id="{E471105D-B6CC-40DC-8B3F-48D057DE8B3D}"/>
              </a:ext>
            </a:extLst>
          </p:cNvPr>
          <p:cNvGraphicFramePr>
            <a:graphicFrameLocks noChangeAspect="1"/>
          </p:cNvGraphicFramePr>
          <p:nvPr>
            <p:extLst>
              <p:ext uri="{D42A27DB-BD31-4B8C-83A1-F6EECF244321}">
                <p14:modId xmlns:p14="http://schemas.microsoft.com/office/powerpoint/2010/main" val="4168273815"/>
              </p:ext>
            </p:extLst>
          </p:nvPr>
        </p:nvGraphicFramePr>
        <p:xfrm>
          <a:off x="1071562" y="1690688"/>
          <a:ext cx="5024438" cy="4802187"/>
        </p:xfrm>
        <a:graphic>
          <a:graphicData uri="http://schemas.openxmlformats.org/presentationml/2006/ole">
            <mc:AlternateContent xmlns:mc="http://schemas.openxmlformats.org/markup-compatibility/2006">
              <mc:Choice xmlns:v="urn:schemas-microsoft-com:vml" Requires="v">
                <p:oleObj spid="_x0000_s39959" name="Acrobat Document" r:id="rId6" imgW="4023360" imgH="2213571" progId="AcroExch.Document.DC">
                  <p:embed/>
                </p:oleObj>
              </mc:Choice>
              <mc:Fallback>
                <p:oleObj name="Acrobat Document" r:id="rId6" imgW="4023360" imgH="2213571" progId="AcroExch.Document.DC">
                  <p:embed/>
                  <p:pic>
                    <p:nvPicPr>
                      <p:cNvPr id="0" name=""/>
                      <p:cNvPicPr/>
                      <p:nvPr/>
                    </p:nvPicPr>
                    <p:blipFill>
                      <a:blip r:embed="rId7"/>
                      <a:stretch>
                        <a:fillRect/>
                      </a:stretch>
                    </p:blipFill>
                    <p:spPr>
                      <a:xfrm>
                        <a:off x="1071562" y="1690688"/>
                        <a:ext cx="5024438" cy="4802187"/>
                      </a:xfrm>
                      <a:prstGeom prst="rect">
                        <a:avLst/>
                      </a:prstGeom>
                    </p:spPr>
                  </p:pic>
                </p:oleObj>
              </mc:Fallback>
            </mc:AlternateContent>
          </a:graphicData>
        </a:graphic>
      </p:graphicFrame>
    </p:spTree>
    <p:extLst>
      <p:ext uri="{BB962C8B-B14F-4D97-AF65-F5344CB8AC3E}">
        <p14:creationId xmlns:p14="http://schemas.microsoft.com/office/powerpoint/2010/main" val="40186141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AB8A81-1151-4133-8AD1-A0664437D3F7}"/>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EB2310D9-40C6-4E28-936B-0891BBAE3A41}"/>
              </a:ext>
            </a:extLst>
          </p:cNvPr>
          <p:cNvSpPr>
            <a:spLocks noGrp="1"/>
          </p:cNvSpPr>
          <p:nvPr>
            <p:ph idx="1"/>
          </p:nvPr>
        </p:nvSpPr>
        <p:spPr/>
        <p:txBody>
          <a:bodyPr/>
          <a:lstStyle/>
          <a:p>
            <a:pPr marL="0" indent="0">
              <a:buNone/>
            </a:pPr>
            <a:r>
              <a:rPr lang="en-US" dirty="0"/>
              <a:t>It was determined that the results in this study were consistent with the compared data, and thus, the MCLZ method can be a reasonably accurate estimation of SEC cross sections.</a:t>
            </a:r>
          </a:p>
        </p:txBody>
      </p:sp>
    </p:spTree>
    <p:extLst>
      <p:ext uri="{BB962C8B-B14F-4D97-AF65-F5344CB8AC3E}">
        <p14:creationId xmlns:p14="http://schemas.microsoft.com/office/powerpoint/2010/main" val="312223181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a:extLst>
                  <a:ext uri="{FF2B5EF4-FFF2-40B4-BE49-F238E27FC236}">
                    <a16:creationId xmlns:a16="http://schemas.microsoft.com/office/drawing/2014/main" id="{ADC83F58-EEFE-4D5E-AF58-5D2034A3D444}"/>
                  </a:ext>
                </a:extLst>
              </p:cNvPr>
              <p:cNvSpPr>
                <a:spLocks noGrp="1"/>
              </p:cNvSpPr>
              <p:nvPr>
                <p:ph type="title"/>
              </p:nvPr>
            </p:nvSpPr>
            <p:spPr/>
            <p:txBody>
              <a:bodyPr/>
              <a:lstStyle/>
              <a:p>
                <a14:m>
                  <m:oMathPara xmlns:m="http://schemas.openxmlformats.org/officeDocument/2006/math">
                    <m:oMathParaPr>
                      <m:jc m:val="centerGroup"/>
                    </m:oMathParaPr>
                    <m:oMath xmlns:m="http://schemas.openxmlformats.org/officeDocument/2006/math">
                      <m:sSup>
                        <m:sSupPr>
                          <m:ctrlPr>
                            <a:rPr lang="en-US" i="1">
                              <a:latin typeface="Cambria Math" panose="02040503050406030204" pitchFamily="18" charset="0"/>
                            </a:rPr>
                          </m:ctrlPr>
                        </m:sSupPr>
                        <m:e>
                          <m:r>
                            <m:rPr>
                              <m:sty m:val="p"/>
                            </m:rPr>
                            <a:rPr lang="en-US">
                              <a:latin typeface="Cambria Math" panose="02040503050406030204" pitchFamily="18" charset="0"/>
                            </a:rPr>
                            <m:t>Ne</m:t>
                          </m:r>
                        </m:e>
                        <m:sup>
                          <m:r>
                            <a:rPr lang="en-US" i="1">
                              <a:latin typeface="Cambria Math" panose="02040503050406030204" pitchFamily="18" charset="0"/>
                            </a:rPr>
                            <m:t>9+</m:t>
                          </m:r>
                        </m:sup>
                      </m:sSup>
                      <m:r>
                        <a:rPr lang="en-US" i="1">
                          <a:latin typeface="Cambria Math" panose="02040503050406030204" pitchFamily="18" charset="0"/>
                        </a:rPr>
                        <m:t>+</m:t>
                      </m:r>
                      <m:r>
                        <m:rPr>
                          <m:sty m:val="p"/>
                        </m:rPr>
                        <a:rPr lang="en-US">
                          <a:latin typeface="Cambria Math" panose="02040503050406030204" pitchFamily="18" charset="0"/>
                        </a:rPr>
                        <m:t>H</m:t>
                      </m:r>
                      <m:r>
                        <a:rPr lang="en-US" i="1">
                          <a:latin typeface="Cambria Math" panose="02040503050406030204" pitchFamily="18" charset="0"/>
                        </a:rPr>
                        <m:t>→</m:t>
                      </m:r>
                      <m:sSup>
                        <m:sSupPr>
                          <m:ctrlPr>
                            <a:rPr lang="en-US" i="1">
                              <a:latin typeface="Cambria Math" panose="02040503050406030204" pitchFamily="18" charset="0"/>
                            </a:rPr>
                          </m:ctrlPr>
                        </m:sSupPr>
                        <m:e>
                          <m:r>
                            <m:rPr>
                              <m:sty m:val="p"/>
                            </m:rPr>
                            <a:rPr lang="en-US">
                              <a:latin typeface="Cambria Math" panose="02040503050406030204" pitchFamily="18" charset="0"/>
                            </a:rPr>
                            <m:t>Ne</m:t>
                          </m:r>
                        </m:e>
                        <m:sup>
                          <m:r>
                            <a:rPr lang="en-US" i="1">
                              <a:latin typeface="Cambria Math" panose="02040503050406030204" pitchFamily="18" charset="0"/>
                            </a:rPr>
                            <m:t>8+</m:t>
                          </m:r>
                        </m:sup>
                      </m:sSup>
                      <m:r>
                        <a:rPr lang="en-US" i="1">
                          <a:latin typeface="Cambria Math" panose="02040503050406030204" pitchFamily="18" charset="0"/>
                        </a:rPr>
                        <m:t>+</m:t>
                      </m:r>
                      <m:sSup>
                        <m:sSupPr>
                          <m:ctrlPr>
                            <a:rPr lang="en-US" i="1">
                              <a:latin typeface="Cambria Math" panose="02040503050406030204" pitchFamily="18" charset="0"/>
                            </a:rPr>
                          </m:ctrlPr>
                        </m:sSupPr>
                        <m:e>
                          <m:r>
                            <m:rPr>
                              <m:sty m:val="p"/>
                            </m:rPr>
                            <a:rPr lang="en-US">
                              <a:latin typeface="Cambria Math" panose="02040503050406030204" pitchFamily="18" charset="0"/>
                            </a:rPr>
                            <m:t>H</m:t>
                          </m:r>
                        </m:e>
                        <m:sup>
                          <m:r>
                            <a:rPr lang="en-US" i="1">
                              <a:latin typeface="Cambria Math" panose="02040503050406030204" pitchFamily="18" charset="0"/>
                            </a:rPr>
                            <m:t>+</m:t>
                          </m:r>
                        </m:sup>
                      </m:sSup>
                    </m:oMath>
                  </m:oMathPara>
                </a14:m>
                <a:endParaRPr lang="en-US" dirty="0"/>
              </a:p>
            </p:txBody>
          </p:sp>
        </mc:Choice>
        <mc:Fallback>
          <p:sp>
            <p:nvSpPr>
              <p:cNvPr id="2" name="Title 1">
                <a:extLst>
                  <a:ext uri="{FF2B5EF4-FFF2-40B4-BE49-F238E27FC236}">
                    <a16:creationId xmlns:a16="http://schemas.microsoft.com/office/drawing/2014/main" id="{ADC83F58-EEFE-4D5E-AF58-5D2034A3D444}"/>
                  </a:ext>
                </a:extLst>
              </p:cNvPr>
              <p:cNvSpPr>
                <a:spLocks noGrp="1" noRot="1" noChangeAspect="1" noMove="1" noResize="1" noEditPoints="1" noAdjustHandles="1" noChangeArrowheads="1" noChangeShapeType="1" noTextEdit="1"/>
              </p:cNvSpPr>
              <p:nvPr>
                <p:ph type="title"/>
              </p:nvPr>
            </p:nvSpPr>
            <p:spPr>
              <a:blipFill>
                <a:blip r:embed="rId2"/>
                <a:stretch>
                  <a:fillRect/>
                </a:stretch>
              </a:blipFill>
            </p:spPr>
            <p:txBody>
              <a:bodyPr/>
              <a:lstStyle/>
              <a:p>
                <a:r>
                  <a:rPr lang="en-US">
                    <a:noFill/>
                  </a:rPr>
                  <a:t> </a:t>
                </a:r>
              </a:p>
            </p:txBody>
          </p:sp>
        </mc:Fallback>
      </mc:AlternateContent>
      <p:sp>
        <p:nvSpPr>
          <p:cNvPr id="3" name="Content Placeholder 2">
            <a:extLst>
              <a:ext uri="{FF2B5EF4-FFF2-40B4-BE49-F238E27FC236}">
                <a16:creationId xmlns:a16="http://schemas.microsoft.com/office/drawing/2014/main" id="{01B539F3-0ED9-430B-B923-A8BDE898412E}"/>
              </a:ext>
            </a:extLst>
          </p:cNvPr>
          <p:cNvSpPr>
            <a:spLocks noGrp="1"/>
          </p:cNvSpPr>
          <p:nvPr>
            <p:ph idx="1"/>
          </p:nvPr>
        </p:nvSpPr>
        <p:spPr/>
        <p:txBody>
          <a:bodyPr>
            <a:normAutofit/>
          </a:bodyPr>
          <a:lstStyle/>
          <a:p>
            <a:pPr marL="0" indent="0">
              <a:buNone/>
            </a:pPr>
            <a:r>
              <a:rPr lang="en-US" dirty="0"/>
              <a:t>The MOCC method is used to calculate singlet SEC cross sections for this system. The adiabatic potential and non adiabatic coupling (rotational and radial) data are provided by Peter Liebermann, who generates the data with the multi-reference single and double-configuration interaction (MRDCI) method.</a:t>
            </a:r>
          </a:p>
        </p:txBody>
      </p:sp>
    </p:spTree>
    <p:extLst>
      <p:ext uri="{BB962C8B-B14F-4D97-AF65-F5344CB8AC3E}">
        <p14:creationId xmlns:p14="http://schemas.microsoft.com/office/powerpoint/2010/main" val="117040672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4EFC2DF-6B74-4201-A388-F79EB63D5CBC}"/>
              </a:ext>
            </a:extLst>
          </p:cNvPr>
          <p:cNvSpPr>
            <a:spLocks noGrp="1"/>
          </p:cNvSpPr>
          <p:nvPr>
            <p:ph idx="1"/>
          </p:nvPr>
        </p:nvSpPr>
        <p:spPr>
          <a:xfrm>
            <a:off x="838200" y="812800"/>
            <a:ext cx="10515600" cy="5364163"/>
          </a:xfrm>
        </p:spPr>
        <p:txBody>
          <a:bodyPr/>
          <a:lstStyle/>
          <a:p>
            <a:pPr marL="0" indent="0">
              <a:buNone/>
            </a:pPr>
            <a:r>
              <a:rPr lang="en-US" dirty="0"/>
              <a:t>Significant “tweaking” is involved to determine the correct parameters to use for the numerical calculation. For example, for each energy point, it is necessary to determine the number of partial waves that can be used. The more partial waves, the more accurate the result. However, using too many partial waves can cause run-time errors in the software. So tests are perform to determine the number of partial waves. The higher the energy, the more partial waves can be used.</a:t>
            </a:r>
          </a:p>
          <a:p>
            <a:pPr marL="0" indent="0">
              <a:buNone/>
            </a:pPr>
            <a:endParaRPr lang="en-US" dirty="0"/>
          </a:p>
          <a:p>
            <a:pPr marL="0" indent="0">
              <a:buNone/>
            </a:pPr>
            <a:r>
              <a:rPr lang="en-US" dirty="0"/>
              <a:t>A similar matter exists with determining the maximum value of </a:t>
            </a:r>
            <a:r>
              <a:rPr lang="en-US" i="1" dirty="0"/>
              <a:t>R</a:t>
            </a:r>
            <a:r>
              <a:rPr lang="en-US" dirty="0"/>
              <a:t>, the internuclear distance, over which to integrate. The maximum value of </a:t>
            </a:r>
            <a:r>
              <a:rPr lang="en-US" i="1" dirty="0"/>
              <a:t>R</a:t>
            </a:r>
            <a:r>
              <a:rPr lang="en-US" dirty="0"/>
              <a:t> decreases as initial energy increases.</a:t>
            </a:r>
          </a:p>
        </p:txBody>
      </p:sp>
    </p:spTree>
    <p:extLst>
      <p:ext uri="{BB962C8B-B14F-4D97-AF65-F5344CB8AC3E}">
        <p14:creationId xmlns:p14="http://schemas.microsoft.com/office/powerpoint/2010/main" val="38016938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AA234136-1D5C-4EE1-B54C-7DEBC5CEEF9E}"/>
                  </a:ext>
                </a:extLst>
              </p:cNvPr>
              <p:cNvSpPr>
                <a:spLocks noGrp="1"/>
              </p:cNvSpPr>
              <p:nvPr>
                <p:ph idx="1"/>
              </p:nvPr>
            </p:nvSpPr>
            <p:spPr/>
            <p:txBody>
              <a:bodyPr/>
              <a:lstStyle/>
              <a:p>
                <a:pPr marL="0" indent="0">
                  <a:buNone/>
                </a:pPr>
                <a:r>
                  <a:rPr lang="en-US" dirty="0"/>
                  <a:t>The Multichannel Landau-Zener (MCLZ) method is used to calculate cross sections over an energy range of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−3</m:t>
                        </m:r>
                      </m:sup>
                    </m:sSup>
                  </m:oMath>
                </a14:m>
                <a:r>
                  <a:rPr lang="en-US" b="0" dirty="0"/>
                  <a:t> to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5</m:t>
                        </m:r>
                      </m:sup>
                    </m:sSup>
                  </m:oMath>
                </a14:m>
                <a:r>
                  <a:rPr lang="en-US" b="0" dirty="0"/>
                  <a:t> eV/u.</a:t>
                </a:r>
              </a:p>
              <a:p>
                <a:pPr marL="0" indent="0">
                  <a:buNone/>
                </a:pPr>
                <a:endParaRPr lang="en-US" dirty="0"/>
              </a:p>
              <a:p>
                <a:pPr marL="0" indent="0">
                  <a:buNone/>
                </a:pPr>
                <a:r>
                  <a:rPr lang="en-US" b="0" dirty="0"/>
                  <a:t>The MCLZ method is assumed to be reasonably accurate for energies below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4</m:t>
                        </m:r>
                      </m:sup>
                    </m:sSup>
                  </m:oMath>
                </a14:m>
                <a:r>
                  <a:rPr lang="en-US" b="0" dirty="0"/>
                  <a:t> eV/u. Furthermore, the computational effort is minimal, therefore is it possible to study many systems in a relatively short amount of time.</a:t>
                </a:r>
              </a:p>
              <a:p>
                <a:pPr marL="0" indent="0">
                  <a:buNone/>
                </a:pPr>
                <a:endParaRPr lang="en-US" dirty="0"/>
              </a:p>
            </p:txBody>
          </p:sp>
        </mc:Choice>
        <mc:Fallback>
          <p:sp>
            <p:nvSpPr>
              <p:cNvPr id="3" name="Content Placeholder 2">
                <a:extLst>
                  <a:ext uri="{FF2B5EF4-FFF2-40B4-BE49-F238E27FC236}">
                    <a16:creationId xmlns:a16="http://schemas.microsoft.com/office/drawing/2014/main" id="{AA234136-1D5C-4EE1-B54C-7DEBC5CEEF9E}"/>
                  </a:ext>
                </a:extLst>
              </p:cNvPr>
              <p:cNvSpPr>
                <a:spLocks noGrp="1" noRot="1" noChangeAspect="1" noMove="1" noResize="1" noEditPoints="1" noAdjustHandles="1" noChangeArrowheads="1" noChangeShapeType="1" noTextEdit="1"/>
              </p:cNvSpPr>
              <p:nvPr>
                <p:ph idx="1"/>
              </p:nvPr>
            </p:nvSpPr>
            <p:spPr>
              <a:blipFill>
                <a:blip r:embed="rId2"/>
                <a:stretch>
                  <a:fillRect l="-1217" t="-2241"/>
                </a:stretch>
              </a:blipFill>
            </p:spPr>
            <p:txBody>
              <a:bodyPr/>
              <a:lstStyle/>
              <a:p>
                <a:r>
                  <a:rPr lang="en-US">
                    <a:noFill/>
                  </a:rPr>
                  <a:t> </a:t>
                </a:r>
              </a:p>
            </p:txBody>
          </p:sp>
        </mc:Fallback>
      </mc:AlternateContent>
    </p:spTree>
    <p:extLst>
      <p:ext uri="{BB962C8B-B14F-4D97-AF65-F5344CB8AC3E}">
        <p14:creationId xmlns:p14="http://schemas.microsoft.com/office/powerpoint/2010/main" val="354387327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9340A46-4E32-4DF3-A820-7E3510AB8888}"/>
              </a:ext>
            </a:extLst>
          </p:cNvPr>
          <p:cNvSpPr>
            <a:spLocks noGrp="1"/>
          </p:cNvSpPr>
          <p:nvPr>
            <p:ph idx="1"/>
          </p:nvPr>
        </p:nvSpPr>
        <p:spPr>
          <a:xfrm>
            <a:off x="838200" y="550333"/>
            <a:ext cx="10515600" cy="1066800"/>
          </a:xfrm>
        </p:spPr>
        <p:txBody>
          <a:bodyPr/>
          <a:lstStyle/>
          <a:p>
            <a:pPr marL="0" indent="0">
              <a:buNone/>
            </a:pPr>
            <a:r>
              <a:rPr lang="en-US" dirty="0"/>
              <a:t>48 channels of MRDCI singlets are provided for calculation of cross sections. The potentials range from </a:t>
            </a:r>
            <a:r>
              <a:rPr lang="en-US" i="1" dirty="0"/>
              <a:t>R</a:t>
            </a:r>
            <a:r>
              <a:rPr lang="en-US" dirty="0"/>
              <a:t>=2 to </a:t>
            </a:r>
            <a:r>
              <a:rPr lang="en-US" i="1" dirty="0"/>
              <a:t>R</a:t>
            </a:r>
            <a:r>
              <a:rPr lang="en-US" dirty="0"/>
              <a:t>=50, as show below.</a:t>
            </a:r>
          </a:p>
        </p:txBody>
      </p:sp>
      <p:graphicFrame>
        <p:nvGraphicFramePr>
          <p:cNvPr id="6" name="Object 5">
            <a:extLst>
              <a:ext uri="{FF2B5EF4-FFF2-40B4-BE49-F238E27FC236}">
                <a16:creationId xmlns:a16="http://schemas.microsoft.com/office/drawing/2014/main" id="{BDC8E349-9C1D-4A07-BEE3-2808FFEEA4CE}"/>
              </a:ext>
            </a:extLst>
          </p:cNvPr>
          <p:cNvGraphicFramePr>
            <a:graphicFrameLocks noChangeAspect="1"/>
          </p:cNvGraphicFramePr>
          <p:nvPr>
            <p:extLst>
              <p:ext uri="{D42A27DB-BD31-4B8C-83A1-F6EECF244321}">
                <p14:modId xmlns:p14="http://schemas.microsoft.com/office/powerpoint/2010/main" val="1959481199"/>
              </p:ext>
            </p:extLst>
          </p:nvPr>
        </p:nvGraphicFramePr>
        <p:xfrm>
          <a:off x="1694127" y="1617133"/>
          <a:ext cx="8803745" cy="4854310"/>
        </p:xfrm>
        <a:graphic>
          <a:graphicData uri="http://schemas.openxmlformats.org/presentationml/2006/ole">
            <mc:AlternateContent xmlns:mc="http://schemas.openxmlformats.org/markup-compatibility/2006">
              <mc:Choice xmlns:v="urn:schemas-microsoft-com:vml" Requires="v">
                <p:oleObj spid="_x0000_s40966" name="Acrobat Document" r:id="rId3" imgW="4278435" imgH="2358259" progId="AcroExch.Document.DC">
                  <p:embed/>
                </p:oleObj>
              </mc:Choice>
              <mc:Fallback>
                <p:oleObj name="Acrobat Document" r:id="rId3" imgW="4278435" imgH="2358259" progId="AcroExch.Document.DC">
                  <p:embed/>
                  <p:pic>
                    <p:nvPicPr>
                      <p:cNvPr id="0" name=""/>
                      <p:cNvPicPr/>
                      <p:nvPr/>
                    </p:nvPicPr>
                    <p:blipFill>
                      <a:blip r:embed="rId4"/>
                      <a:stretch>
                        <a:fillRect/>
                      </a:stretch>
                    </p:blipFill>
                    <p:spPr>
                      <a:xfrm>
                        <a:off x="1694127" y="1617133"/>
                        <a:ext cx="8803745" cy="4854310"/>
                      </a:xfrm>
                      <a:prstGeom prst="rect">
                        <a:avLst/>
                      </a:prstGeom>
                    </p:spPr>
                  </p:pic>
                </p:oleObj>
              </mc:Fallback>
            </mc:AlternateContent>
          </a:graphicData>
        </a:graphic>
      </p:graphicFrame>
    </p:spTree>
    <p:extLst>
      <p:ext uri="{BB962C8B-B14F-4D97-AF65-F5344CB8AC3E}">
        <p14:creationId xmlns:p14="http://schemas.microsoft.com/office/powerpoint/2010/main" val="50020643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00FF6E8-DDA3-482E-AABF-E17DB25ABD67}"/>
              </a:ext>
            </a:extLst>
          </p:cNvPr>
          <p:cNvSpPr>
            <a:spLocks noGrp="1"/>
          </p:cNvSpPr>
          <p:nvPr>
            <p:ph idx="1"/>
          </p:nvPr>
        </p:nvSpPr>
        <p:spPr>
          <a:xfrm>
            <a:off x="838200" y="529167"/>
            <a:ext cx="10515600" cy="647700"/>
          </a:xfrm>
        </p:spPr>
        <p:txBody>
          <a:bodyPr/>
          <a:lstStyle/>
          <a:p>
            <a:pPr marL="0" indent="0">
              <a:buNone/>
            </a:pPr>
            <a:r>
              <a:rPr lang="en-US" dirty="0"/>
              <a:t>A closer look at channels 14—38 reveals the avoided crossings.</a:t>
            </a:r>
          </a:p>
        </p:txBody>
      </p:sp>
      <p:graphicFrame>
        <p:nvGraphicFramePr>
          <p:cNvPr id="4" name="Object 3">
            <a:extLst>
              <a:ext uri="{FF2B5EF4-FFF2-40B4-BE49-F238E27FC236}">
                <a16:creationId xmlns:a16="http://schemas.microsoft.com/office/drawing/2014/main" id="{A7CF0AD9-5115-4D76-B9FA-8E412D86A344}"/>
              </a:ext>
            </a:extLst>
          </p:cNvPr>
          <p:cNvGraphicFramePr>
            <a:graphicFrameLocks noChangeAspect="1"/>
          </p:cNvGraphicFramePr>
          <p:nvPr>
            <p:extLst>
              <p:ext uri="{D42A27DB-BD31-4B8C-83A1-F6EECF244321}">
                <p14:modId xmlns:p14="http://schemas.microsoft.com/office/powerpoint/2010/main" val="99293165"/>
              </p:ext>
            </p:extLst>
          </p:nvPr>
        </p:nvGraphicFramePr>
        <p:xfrm>
          <a:off x="1424214" y="1176867"/>
          <a:ext cx="9343571" cy="5151966"/>
        </p:xfrm>
        <a:graphic>
          <a:graphicData uri="http://schemas.openxmlformats.org/presentationml/2006/ole">
            <mc:AlternateContent xmlns:mc="http://schemas.openxmlformats.org/markup-compatibility/2006">
              <mc:Choice xmlns:v="urn:schemas-microsoft-com:vml" Requires="v">
                <p:oleObj spid="_x0000_s41989" name="Acrobat Document" r:id="rId3" imgW="4278435" imgH="2358259" progId="AcroExch.Document.DC">
                  <p:embed/>
                </p:oleObj>
              </mc:Choice>
              <mc:Fallback>
                <p:oleObj name="Acrobat Document" r:id="rId3" imgW="4278435" imgH="2358259" progId="AcroExch.Document.DC">
                  <p:embed/>
                  <p:pic>
                    <p:nvPicPr>
                      <p:cNvPr id="0" name=""/>
                      <p:cNvPicPr/>
                      <p:nvPr/>
                    </p:nvPicPr>
                    <p:blipFill>
                      <a:blip r:embed="rId4"/>
                      <a:stretch>
                        <a:fillRect/>
                      </a:stretch>
                    </p:blipFill>
                    <p:spPr>
                      <a:xfrm>
                        <a:off x="1424214" y="1176867"/>
                        <a:ext cx="9343571" cy="5151966"/>
                      </a:xfrm>
                      <a:prstGeom prst="rect">
                        <a:avLst/>
                      </a:prstGeom>
                    </p:spPr>
                  </p:pic>
                </p:oleObj>
              </mc:Fallback>
            </mc:AlternateContent>
          </a:graphicData>
        </a:graphic>
      </p:graphicFrame>
    </p:spTree>
    <p:extLst>
      <p:ext uri="{BB962C8B-B14F-4D97-AF65-F5344CB8AC3E}">
        <p14:creationId xmlns:p14="http://schemas.microsoft.com/office/powerpoint/2010/main" val="306280394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4973E96-062A-46A6-9BFA-21793ED35CE4}"/>
              </a:ext>
            </a:extLst>
          </p:cNvPr>
          <p:cNvSpPr>
            <a:spLocks noGrp="1"/>
          </p:cNvSpPr>
          <p:nvPr>
            <p:ph idx="1"/>
          </p:nvPr>
        </p:nvSpPr>
        <p:spPr>
          <a:xfrm>
            <a:off x="838200" y="550333"/>
            <a:ext cx="10515600" cy="1058334"/>
          </a:xfrm>
        </p:spPr>
        <p:txBody>
          <a:bodyPr>
            <a:normAutofit fontScale="92500" lnSpcReduction="10000"/>
          </a:bodyPr>
          <a:lstStyle/>
          <a:p>
            <a:pPr marL="0" indent="0">
              <a:buNone/>
            </a:pPr>
            <a:r>
              <a:rPr lang="en-US" dirty="0"/>
              <a:t>Using 38 as the incoming channel, the following singlet cross section data are given at energies of 1, 10, 100, and 1000 eV/u. These data are compared with MCLZ singlet cross sections.</a:t>
            </a:r>
          </a:p>
        </p:txBody>
      </p:sp>
      <p:graphicFrame>
        <p:nvGraphicFramePr>
          <p:cNvPr id="4" name="Object 3">
            <a:extLst>
              <a:ext uri="{FF2B5EF4-FFF2-40B4-BE49-F238E27FC236}">
                <a16:creationId xmlns:a16="http://schemas.microsoft.com/office/drawing/2014/main" id="{B7BCBD75-243E-49E7-A3C3-93D4140DBCAA}"/>
              </a:ext>
            </a:extLst>
          </p:cNvPr>
          <p:cNvGraphicFramePr>
            <a:graphicFrameLocks noChangeAspect="1"/>
          </p:cNvGraphicFramePr>
          <p:nvPr>
            <p:extLst>
              <p:ext uri="{D42A27DB-BD31-4B8C-83A1-F6EECF244321}">
                <p14:modId xmlns:p14="http://schemas.microsoft.com/office/powerpoint/2010/main" val="3776478829"/>
              </p:ext>
            </p:extLst>
          </p:nvPr>
        </p:nvGraphicFramePr>
        <p:xfrm>
          <a:off x="952049" y="1608667"/>
          <a:ext cx="10287901" cy="4875645"/>
        </p:xfrm>
        <a:graphic>
          <a:graphicData uri="http://schemas.openxmlformats.org/presentationml/2006/ole">
            <mc:AlternateContent xmlns:mc="http://schemas.openxmlformats.org/markup-compatibility/2006">
              <mc:Choice xmlns:v="urn:schemas-microsoft-com:vml" Requires="v">
                <p:oleObj spid="_x0000_s43013" name="Acrobat Document" r:id="rId3" imgW="2830714" imgH="1340851" progId="AcroExch.Document.DC">
                  <p:embed/>
                </p:oleObj>
              </mc:Choice>
              <mc:Fallback>
                <p:oleObj name="Acrobat Document" r:id="rId3" imgW="2830714" imgH="1340851" progId="AcroExch.Document.DC">
                  <p:embed/>
                  <p:pic>
                    <p:nvPicPr>
                      <p:cNvPr id="0" name=""/>
                      <p:cNvPicPr/>
                      <p:nvPr/>
                    </p:nvPicPr>
                    <p:blipFill>
                      <a:blip r:embed="rId4"/>
                      <a:stretch>
                        <a:fillRect/>
                      </a:stretch>
                    </p:blipFill>
                    <p:spPr>
                      <a:xfrm>
                        <a:off x="952049" y="1608667"/>
                        <a:ext cx="10287901" cy="4875645"/>
                      </a:xfrm>
                      <a:prstGeom prst="rect">
                        <a:avLst/>
                      </a:prstGeom>
                    </p:spPr>
                  </p:pic>
                </p:oleObj>
              </mc:Fallback>
            </mc:AlternateContent>
          </a:graphicData>
        </a:graphic>
      </p:graphicFrame>
    </p:spTree>
    <p:extLst>
      <p:ext uri="{BB962C8B-B14F-4D97-AF65-F5344CB8AC3E}">
        <p14:creationId xmlns:p14="http://schemas.microsoft.com/office/powerpoint/2010/main" val="136396384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6C63970-0056-48E8-BA89-2DF1071545A3}"/>
              </a:ext>
            </a:extLst>
          </p:cNvPr>
          <p:cNvSpPr>
            <a:spLocks noGrp="1"/>
          </p:cNvSpPr>
          <p:nvPr>
            <p:ph idx="1"/>
          </p:nvPr>
        </p:nvSpPr>
        <p:spPr>
          <a:xfrm>
            <a:off x="838200" y="1905000"/>
            <a:ext cx="10515600" cy="4271963"/>
          </a:xfrm>
        </p:spPr>
        <p:txBody>
          <a:bodyPr/>
          <a:lstStyle/>
          <a:p>
            <a:pPr marL="0" indent="0">
              <a:buNone/>
            </a:pPr>
            <a:r>
              <a:rPr lang="en-US" dirty="0"/>
              <a:t>The MOCC and MCLZ cross sections at 1 and 10 eV/u are reasonably close. However, at 100 and 1000 eV/u, they are separated by an approximate order of magnitude.</a:t>
            </a:r>
          </a:p>
          <a:p>
            <a:pPr marL="0" indent="0">
              <a:buNone/>
            </a:pPr>
            <a:endParaRPr lang="en-US" dirty="0"/>
          </a:p>
          <a:p>
            <a:pPr marL="0" indent="0">
              <a:buNone/>
            </a:pPr>
            <a:r>
              <a:rPr lang="en-US" dirty="0"/>
              <a:t>The reason for this is likely the number of partial waves used for these energy values.</a:t>
            </a:r>
          </a:p>
        </p:txBody>
      </p:sp>
    </p:spTree>
    <p:extLst>
      <p:ext uri="{BB962C8B-B14F-4D97-AF65-F5344CB8AC3E}">
        <p14:creationId xmlns:p14="http://schemas.microsoft.com/office/powerpoint/2010/main" val="151264100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DCCC4B0-9F62-4E00-A671-422AB6F3A682}"/>
              </a:ext>
            </a:extLst>
          </p:cNvPr>
          <p:cNvSpPr>
            <a:spLocks noGrp="1"/>
          </p:cNvSpPr>
          <p:nvPr>
            <p:ph idx="1"/>
          </p:nvPr>
        </p:nvSpPr>
        <p:spPr>
          <a:xfrm>
            <a:off x="774700" y="1075267"/>
            <a:ext cx="10515600" cy="1833033"/>
          </a:xfrm>
        </p:spPr>
        <p:txBody>
          <a:bodyPr/>
          <a:lstStyle/>
          <a:p>
            <a:pPr marL="0" indent="0">
              <a:buNone/>
            </a:pPr>
            <a:r>
              <a:rPr lang="en-US" dirty="0"/>
              <a:t>Testing reveals the number of partial waves that can be used for a particular energy value. They are given below. These limitations on the number of partial waves are limited by the software used to calculate them.</a:t>
            </a:r>
          </a:p>
          <a:p>
            <a:pPr marL="0" indent="0">
              <a:buNone/>
            </a:pPr>
            <a:endParaRPr lang="en-US" dirty="0"/>
          </a:p>
          <a:p>
            <a:pPr marL="0" indent="0">
              <a:buNone/>
            </a:pPr>
            <a:endParaRPr lang="en-US" dirty="0"/>
          </a:p>
        </p:txBody>
      </p:sp>
      <p:graphicFrame>
        <p:nvGraphicFramePr>
          <p:cNvPr id="4" name="Table 3">
            <a:extLst>
              <a:ext uri="{FF2B5EF4-FFF2-40B4-BE49-F238E27FC236}">
                <a16:creationId xmlns:a16="http://schemas.microsoft.com/office/drawing/2014/main" id="{2C978637-6F57-4A0F-B8A6-AB1778109B76}"/>
              </a:ext>
            </a:extLst>
          </p:cNvPr>
          <p:cNvGraphicFramePr>
            <a:graphicFrameLocks noGrp="1"/>
          </p:cNvGraphicFramePr>
          <p:nvPr>
            <p:extLst>
              <p:ext uri="{D42A27DB-BD31-4B8C-83A1-F6EECF244321}">
                <p14:modId xmlns:p14="http://schemas.microsoft.com/office/powerpoint/2010/main" val="316312889"/>
              </p:ext>
            </p:extLst>
          </p:nvPr>
        </p:nvGraphicFramePr>
        <p:xfrm>
          <a:off x="2374900" y="3213099"/>
          <a:ext cx="7040035" cy="2182344"/>
        </p:xfrm>
        <a:graphic>
          <a:graphicData uri="http://schemas.openxmlformats.org/drawingml/2006/table">
            <a:tbl>
              <a:tblPr firstRow="1" bandRow="1">
                <a:tableStyleId>{5C22544A-7EE6-4342-B048-85BDC9FD1C3A}</a:tableStyleId>
              </a:tblPr>
              <a:tblGrid>
                <a:gridCol w="2343857">
                  <a:extLst>
                    <a:ext uri="{9D8B030D-6E8A-4147-A177-3AD203B41FA5}">
                      <a16:colId xmlns:a16="http://schemas.microsoft.com/office/drawing/2014/main" val="3622202320"/>
                    </a:ext>
                  </a:extLst>
                </a:gridCol>
                <a:gridCol w="2348089">
                  <a:extLst>
                    <a:ext uri="{9D8B030D-6E8A-4147-A177-3AD203B41FA5}">
                      <a16:colId xmlns:a16="http://schemas.microsoft.com/office/drawing/2014/main" val="2414160712"/>
                    </a:ext>
                  </a:extLst>
                </a:gridCol>
                <a:gridCol w="2348089">
                  <a:extLst>
                    <a:ext uri="{9D8B030D-6E8A-4147-A177-3AD203B41FA5}">
                      <a16:colId xmlns:a16="http://schemas.microsoft.com/office/drawing/2014/main" val="1869578167"/>
                    </a:ext>
                  </a:extLst>
                </a:gridCol>
              </a:tblGrid>
              <a:tr h="633670">
                <a:tc>
                  <a:txBody>
                    <a:bodyPr/>
                    <a:lstStyle/>
                    <a:p>
                      <a:pPr algn="ctr"/>
                      <a:r>
                        <a:rPr lang="en-US" dirty="0"/>
                        <a:t>Energy eV/u</a:t>
                      </a:r>
                    </a:p>
                  </a:txBody>
                  <a:tcPr/>
                </a:tc>
                <a:tc>
                  <a:txBody>
                    <a:bodyPr/>
                    <a:lstStyle/>
                    <a:p>
                      <a:pPr algn="ctr"/>
                      <a:r>
                        <a:rPr lang="en-US" dirty="0"/>
                        <a:t>Max # of partial waves</a:t>
                      </a:r>
                    </a:p>
                  </a:txBody>
                  <a:tcPr/>
                </a:tc>
                <a:tc>
                  <a:txBody>
                    <a:bodyPr/>
                    <a:lstStyle/>
                    <a:p>
                      <a:pPr algn="ctr"/>
                      <a:r>
                        <a:rPr lang="en-US" dirty="0"/>
                        <a:t>Actual # of partial waves used</a:t>
                      </a:r>
                    </a:p>
                  </a:txBody>
                  <a:tcPr/>
                </a:tc>
                <a:extLst>
                  <a:ext uri="{0D108BD9-81ED-4DB2-BD59-A6C34878D82A}">
                    <a16:rowId xmlns:a16="http://schemas.microsoft.com/office/drawing/2014/main" val="3800566860"/>
                  </a:ext>
                </a:extLst>
              </a:tr>
              <a:tr h="385566">
                <a:tc>
                  <a:txBody>
                    <a:bodyPr/>
                    <a:lstStyle/>
                    <a:p>
                      <a:pPr algn="r"/>
                      <a:r>
                        <a:rPr lang="en-US" dirty="0"/>
                        <a:t>1</a:t>
                      </a:r>
                    </a:p>
                  </a:txBody>
                  <a:tcPr/>
                </a:tc>
                <a:tc>
                  <a:txBody>
                    <a:bodyPr/>
                    <a:lstStyle/>
                    <a:p>
                      <a:pPr algn="r"/>
                      <a:r>
                        <a:rPr lang="en-US" dirty="0"/>
                        <a:t>23</a:t>
                      </a:r>
                    </a:p>
                  </a:txBody>
                  <a:tcPr/>
                </a:tc>
                <a:tc>
                  <a:txBody>
                    <a:bodyPr/>
                    <a:lstStyle/>
                    <a:p>
                      <a:pPr algn="r"/>
                      <a:r>
                        <a:rPr lang="en-US" dirty="0"/>
                        <a:t>23</a:t>
                      </a:r>
                    </a:p>
                  </a:txBody>
                  <a:tcPr/>
                </a:tc>
                <a:extLst>
                  <a:ext uri="{0D108BD9-81ED-4DB2-BD59-A6C34878D82A}">
                    <a16:rowId xmlns:a16="http://schemas.microsoft.com/office/drawing/2014/main" val="1104843342"/>
                  </a:ext>
                </a:extLst>
              </a:tr>
              <a:tr h="385566">
                <a:tc>
                  <a:txBody>
                    <a:bodyPr/>
                    <a:lstStyle/>
                    <a:p>
                      <a:pPr algn="r"/>
                      <a:r>
                        <a:rPr lang="en-US" dirty="0"/>
                        <a:t>10</a:t>
                      </a:r>
                    </a:p>
                  </a:txBody>
                  <a:tcPr/>
                </a:tc>
                <a:tc>
                  <a:txBody>
                    <a:bodyPr/>
                    <a:lstStyle/>
                    <a:p>
                      <a:pPr algn="r"/>
                      <a:r>
                        <a:rPr lang="en-US" dirty="0"/>
                        <a:t>32</a:t>
                      </a:r>
                    </a:p>
                  </a:txBody>
                  <a:tcPr/>
                </a:tc>
                <a:tc>
                  <a:txBody>
                    <a:bodyPr/>
                    <a:lstStyle/>
                    <a:p>
                      <a:pPr algn="r"/>
                      <a:r>
                        <a:rPr lang="en-US" dirty="0"/>
                        <a:t>32</a:t>
                      </a:r>
                    </a:p>
                  </a:txBody>
                  <a:tcPr/>
                </a:tc>
                <a:extLst>
                  <a:ext uri="{0D108BD9-81ED-4DB2-BD59-A6C34878D82A}">
                    <a16:rowId xmlns:a16="http://schemas.microsoft.com/office/drawing/2014/main" val="2251642803"/>
                  </a:ext>
                </a:extLst>
              </a:tr>
              <a:tr h="385566">
                <a:tc>
                  <a:txBody>
                    <a:bodyPr/>
                    <a:lstStyle/>
                    <a:p>
                      <a:pPr algn="r"/>
                      <a:r>
                        <a:rPr lang="en-US" dirty="0"/>
                        <a:t>100</a:t>
                      </a:r>
                    </a:p>
                  </a:txBody>
                  <a:tcPr/>
                </a:tc>
                <a:tc>
                  <a:txBody>
                    <a:bodyPr/>
                    <a:lstStyle/>
                    <a:p>
                      <a:pPr algn="r"/>
                      <a:r>
                        <a:rPr lang="en-US" dirty="0"/>
                        <a:t>164</a:t>
                      </a:r>
                    </a:p>
                  </a:txBody>
                  <a:tcPr/>
                </a:tc>
                <a:tc>
                  <a:txBody>
                    <a:bodyPr/>
                    <a:lstStyle/>
                    <a:p>
                      <a:pPr algn="r"/>
                      <a:r>
                        <a:rPr lang="en-US" dirty="0"/>
                        <a:t>100</a:t>
                      </a:r>
                    </a:p>
                  </a:txBody>
                  <a:tcPr/>
                </a:tc>
                <a:extLst>
                  <a:ext uri="{0D108BD9-81ED-4DB2-BD59-A6C34878D82A}">
                    <a16:rowId xmlns:a16="http://schemas.microsoft.com/office/drawing/2014/main" val="4023310189"/>
                  </a:ext>
                </a:extLst>
              </a:tr>
              <a:tr h="385566">
                <a:tc>
                  <a:txBody>
                    <a:bodyPr/>
                    <a:lstStyle/>
                    <a:p>
                      <a:pPr algn="r"/>
                      <a:r>
                        <a:rPr lang="en-US" dirty="0"/>
                        <a:t>1000</a:t>
                      </a:r>
                    </a:p>
                  </a:txBody>
                  <a:tcPr/>
                </a:tc>
                <a:tc>
                  <a:txBody>
                    <a:bodyPr/>
                    <a:lstStyle/>
                    <a:p>
                      <a:pPr algn="r"/>
                      <a:r>
                        <a:rPr lang="en-US" dirty="0"/>
                        <a:t>360</a:t>
                      </a:r>
                    </a:p>
                  </a:txBody>
                  <a:tcPr/>
                </a:tc>
                <a:tc>
                  <a:txBody>
                    <a:bodyPr/>
                    <a:lstStyle/>
                    <a:p>
                      <a:pPr algn="r"/>
                      <a:r>
                        <a:rPr lang="en-US" dirty="0"/>
                        <a:t>200</a:t>
                      </a:r>
                    </a:p>
                  </a:txBody>
                  <a:tcPr/>
                </a:tc>
                <a:extLst>
                  <a:ext uri="{0D108BD9-81ED-4DB2-BD59-A6C34878D82A}">
                    <a16:rowId xmlns:a16="http://schemas.microsoft.com/office/drawing/2014/main" val="2087219764"/>
                  </a:ext>
                </a:extLst>
              </a:tr>
            </a:tbl>
          </a:graphicData>
        </a:graphic>
      </p:graphicFrame>
    </p:spTree>
    <p:extLst>
      <p:ext uri="{BB962C8B-B14F-4D97-AF65-F5344CB8AC3E}">
        <p14:creationId xmlns:p14="http://schemas.microsoft.com/office/powerpoint/2010/main" val="59758044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3A0EB7-9374-4FC5-8E3C-F42B7F6CF898}"/>
              </a:ext>
            </a:extLst>
          </p:cNvPr>
          <p:cNvSpPr>
            <a:spLocks noGrp="1"/>
          </p:cNvSpPr>
          <p:nvPr>
            <p:ph idx="1"/>
          </p:nvPr>
        </p:nvSpPr>
        <p:spPr>
          <a:xfrm>
            <a:off x="838200" y="2523067"/>
            <a:ext cx="10515600" cy="3653896"/>
          </a:xfrm>
        </p:spPr>
        <p:txBody>
          <a:bodyPr/>
          <a:lstStyle/>
          <a:p>
            <a:pPr marL="0" indent="0">
              <a:buNone/>
            </a:pPr>
            <a:r>
              <a:rPr lang="en-US" dirty="0"/>
              <a:t>Computations are currently being performed with the maximum allowed partial waves. It is expected that the increase in the number of partial waves will lead to an increase in the cross sections, and bring them close to the MCLZ cross sections.</a:t>
            </a:r>
          </a:p>
          <a:p>
            <a:pPr marL="0" indent="0">
              <a:buNone/>
            </a:pPr>
            <a:endParaRPr lang="en-US" dirty="0"/>
          </a:p>
          <a:p>
            <a:pPr marL="0" indent="0">
              <a:buNone/>
            </a:pPr>
            <a:r>
              <a:rPr lang="en-US" dirty="0"/>
              <a:t>Triplet cross sections will then be calculated.</a:t>
            </a:r>
          </a:p>
        </p:txBody>
      </p:sp>
    </p:spTree>
    <p:extLst>
      <p:ext uri="{BB962C8B-B14F-4D97-AF65-F5344CB8AC3E}">
        <p14:creationId xmlns:p14="http://schemas.microsoft.com/office/powerpoint/2010/main" val="321577762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7722AB-1129-476E-905D-C4AACA7E1FD6}"/>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41A02780-E7AB-4D54-AB15-A3418D06B306}"/>
              </a:ext>
            </a:extLst>
          </p:cNvPr>
          <p:cNvSpPr>
            <a:spLocks noGrp="1"/>
          </p:cNvSpPr>
          <p:nvPr>
            <p:ph idx="1"/>
          </p:nvPr>
        </p:nvSpPr>
        <p:spPr/>
        <p:txBody>
          <a:bodyPr/>
          <a:lstStyle/>
          <a:p>
            <a:pPr marL="0" indent="0">
              <a:buNone/>
            </a:pPr>
            <a:r>
              <a:rPr lang="en-US" dirty="0"/>
              <a:t>The MOCC method is computationally intensive. Cross sections for energy points, particularly over 10 eV/u, can take over 12 hours to complete. For energy points of 1000 eV/u, cross section calculations can require ~48 hours.</a:t>
            </a:r>
          </a:p>
          <a:p>
            <a:pPr marL="0" indent="0">
              <a:buNone/>
            </a:pPr>
            <a:endParaRPr lang="en-US" dirty="0"/>
          </a:p>
          <a:p>
            <a:pPr marL="0" indent="0">
              <a:buNone/>
            </a:pPr>
            <a:r>
              <a:rPr lang="en-US" dirty="0"/>
              <a:t>The MOCC method appears to be consistent with cross sections calculated by other methods. But in my opinion, substantially more work is involved to obtain far fewer data than a method such as MCLZ. Thus, the MOCC method is best suited for supercomputers.</a:t>
            </a:r>
          </a:p>
        </p:txBody>
      </p:sp>
    </p:spTree>
    <p:extLst>
      <p:ext uri="{BB962C8B-B14F-4D97-AF65-F5344CB8AC3E}">
        <p14:creationId xmlns:p14="http://schemas.microsoft.com/office/powerpoint/2010/main" val="206458854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29E01-7D5E-406D-A132-2BCF12F11EE3}"/>
              </a:ext>
            </a:extLst>
          </p:cNvPr>
          <p:cNvSpPr>
            <a:spLocks noGrp="1"/>
          </p:cNvSpPr>
          <p:nvPr>
            <p:ph type="title"/>
          </p:nvPr>
        </p:nvSpPr>
        <p:spPr/>
        <p:txBody>
          <a:bodyPr/>
          <a:lstStyle/>
          <a:p>
            <a:r>
              <a:rPr lang="en-US" i="1" dirty="0" err="1"/>
              <a:t>Stüeckelberg</a:t>
            </a:r>
            <a:endParaRPr lang="en-US" i="1" dirty="0"/>
          </a:p>
        </p:txBody>
      </p:sp>
      <p:sp>
        <p:nvSpPr>
          <p:cNvPr id="3" name="Content Placeholder 2">
            <a:extLst>
              <a:ext uri="{FF2B5EF4-FFF2-40B4-BE49-F238E27FC236}">
                <a16:creationId xmlns:a16="http://schemas.microsoft.com/office/drawing/2014/main" id="{9DE2E386-60FC-4F7C-A4D5-B49A4C3780CE}"/>
              </a:ext>
            </a:extLst>
          </p:cNvPr>
          <p:cNvSpPr>
            <a:spLocks noGrp="1"/>
          </p:cNvSpPr>
          <p:nvPr>
            <p:ph idx="1"/>
          </p:nvPr>
        </p:nvSpPr>
        <p:spPr/>
        <p:txBody>
          <a:bodyPr/>
          <a:lstStyle/>
          <a:p>
            <a:pPr marL="0" indent="0">
              <a:buNone/>
            </a:pPr>
            <a:r>
              <a:rPr lang="en-US" dirty="0"/>
              <a:t>This is a software package, written in C, to execute the MCLZ method.</a:t>
            </a:r>
          </a:p>
          <a:p>
            <a:pPr marL="0" indent="0">
              <a:buNone/>
            </a:pPr>
            <a:endParaRPr lang="en-US" dirty="0"/>
          </a:p>
          <a:p>
            <a:pPr marL="0" indent="0">
              <a:buNone/>
            </a:pPr>
            <a:r>
              <a:rPr lang="en-US" dirty="0"/>
              <a:t>It is designed to be versatile, where critical parameters are specified by command-line options. It makes extensive use of dynamic memory allocation, so the limits to the amount of data that can be used are determined by the machine and its OS.</a:t>
            </a:r>
          </a:p>
          <a:p>
            <a:pPr marL="0" indent="0">
              <a:buNone/>
            </a:pPr>
            <a:endParaRPr lang="en-US" dirty="0"/>
          </a:p>
          <a:p>
            <a:pPr marL="0" indent="0">
              <a:buNone/>
            </a:pPr>
            <a:r>
              <a:rPr lang="en-US" i="1" dirty="0" err="1"/>
              <a:t>Stüeckelberg</a:t>
            </a:r>
            <a:r>
              <a:rPr lang="en-US" dirty="0"/>
              <a:t> was used to perform all the MCLZ calculations in these studies. It was also used by P Mullen and R </a:t>
            </a:r>
            <a:r>
              <a:rPr lang="en-US" dirty="0" err="1"/>
              <a:t>Cumbee</a:t>
            </a:r>
            <a:r>
              <a:rPr lang="en-US" dirty="0"/>
              <a:t> in their research.</a:t>
            </a:r>
          </a:p>
        </p:txBody>
      </p:sp>
    </p:spTree>
    <p:extLst>
      <p:ext uri="{BB962C8B-B14F-4D97-AF65-F5344CB8AC3E}">
        <p14:creationId xmlns:p14="http://schemas.microsoft.com/office/powerpoint/2010/main" val="35877952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C02D12E-B00A-4D23-9FFC-79BB6580D77C}"/>
                  </a:ext>
                </a:extLst>
              </p:cNvPr>
              <p:cNvSpPr>
                <a:spLocks noGrp="1"/>
              </p:cNvSpPr>
              <p:nvPr>
                <p:ph idx="1"/>
              </p:nvPr>
            </p:nvSpPr>
            <p:spPr/>
            <p:txBody>
              <a:bodyPr/>
              <a:lstStyle/>
              <a:p>
                <a:pPr marL="0" indent="0">
                  <a:buNone/>
                </a:pPr>
                <a:r>
                  <a:rPr lang="en-US" dirty="0"/>
                  <a:t>The MOCC method is used to study a single system:</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sSup>
                        <m:sSupPr>
                          <m:ctrlPr>
                            <a:rPr lang="en-US" b="0" i="1" dirty="0" smtClean="0">
                              <a:latin typeface="Cambria Math" panose="02040503050406030204" pitchFamily="18" charset="0"/>
                            </a:rPr>
                          </m:ctrlPr>
                        </m:sSupPr>
                        <m:e>
                          <m:r>
                            <m:rPr>
                              <m:sty m:val="p"/>
                            </m:rPr>
                            <a:rPr lang="en-US" i="0" dirty="0" smtClean="0">
                              <a:latin typeface="Cambria Math" panose="02040503050406030204" pitchFamily="18" charset="0"/>
                            </a:rPr>
                            <m:t>Ne</m:t>
                          </m:r>
                        </m:e>
                        <m:sup>
                          <m:r>
                            <a:rPr lang="en-US" b="0" i="1" dirty="0" smtClean="0">
                              <a:latin typeface="Cambria Math" panose="02040503050406030204" pitchFamily="18" charset="0"/>
                            </a:rPr>
                            <m:t>9+</m:t>
                          </m:r>
                        </m:sup>
                      </m:sSup>
                      <m:r>
                        <a:rPr lang="en-US" b="0" i="1" dirty="0" smtClean="0">
                          <a:latin typeface="Cambria Math" panose="02040503050406030204" pitchFamily="18" charset="0"/>
                        </a:rPr>
                        <m:t>+</m:t>
                      </m:r>
                      <m:r>
                        <m:rPr>
                          <m:sty m:val="p"/>
                        </m:rPr>
                        <a:rPr lang="en-US" b="0" i="0" dirty="0" smtClean="0">
                          <a:latin typeface="Cambria Math" panose="02040503050406030204" pitchFamily="18" charset="0"/>
                        </a:rPr>
                        <m:t>H</m:t>
                      </m:r>
                      <m:r>
                        <a:rPr lang="en-US" b="0" i="1" dirty="0" smtClean="0">
                          <a:latin typeface="Cambria Math" panose="02040503050406030204" pitchFamily="18" charset="0"/>
                        </a:rPr>
                        <m:t>→</m:t>
                      </m:r>
                      <m:sSup>
                        <m:sSupPr>
                          <m:ctrlPr>
                            <a:rPr lang="en-US" b="0" i="1" dirty="0" smtClean="0">
                              <a:latin typeface="Cambria Math" panose="02040503050406030204" pitchFamily="18" charset="0"/>
                            </a:rPr>
                          </m:ctrlPr>
                        </m:sSupPr>
                        <m:e>
                          <m:r>
                            <m:rPr>
                              <m:sty m:val="p"/>
                            </m:rPr>
                            <a:rPr lang="en-US" i="0" dirty="0" smtClean="0">
                              <a:latin typeface="Cambria Math" panose="02040503050406030204" pitchFamily="18" charset="0"/>
                            </a:rPr>
                            <m:t>Ne</m:t>
                          </m:r>
                        </m:e>
                        <m:sup>
                          <m:r>
                            <a:rPr lang="en-US" b="0" i="1" dirty="0" smtClean="0">
                              <a:latin typeface="Cambria Math" panose="02040503050406030204" pitchFamily="18" charset="0"/>
                            </a:rPr>
                            <m:t>8+</m:t>
                          </m:r>
                        </m:sup>
                      </m:sSup>
                      <m:r>
                        <a:rPr lang="en-US" b="0" i="1" dirty="0" smtClean="0">
                          <a:latin typeface="Cambria Math" panose="02040503050406030204" pitchFamily="18" charset="0"/>
                        </a:rPr>
                        <m:t>+</m:t>
                      </m:r>
                      <m:sSup>
                        <m:sSupPr>
                          <m:ctrlPr>
                            <a:rPr lang="en-US" b="0" i="1" dirty="0" smtClean="0">
                              <a:latin typeface="Cambria Math" panose="02040503050406030204" pitchFamily="18" charset="0"/>
                            </a:rPr>
                          </m:ctrlPr>
                        </m:sSupPr>
                        <m:e>
                          <m:r>
                            <m:rPr>
                              <m:sty m:val="p"/>
                            </m:rPr>
                            <a:rPr lang="en-US" i="0" dirty="0">
                              <a:latin typeface="Cambria Math" panose="02040503050406030204" pitchFamily="18" charset="0"/>
                            </a:rPr>
                            <m:t>H</m:t>
                          </m:r>
                        </m:e>
                        <m:sup>
                          <m:r>
                            <a:rPr lang="en-US" b="0" i="1" dirty="0" smtClean="0">
                              <a:latin typeface="Cambria Math" panose="02040503050406030204" pitchFamily="18" charset="0"/>
                            </a:rPr>
                            <m:t>+</m:t>
                          </m:r>
                        </m:sup>
                      </m:sSup>
                    </m:oMath>
                  </m:oMathPara>
                </a14:m>
                <a:endParaRPr lang="en-US" dirty="0"/>
              </a:p>
              <a:p>
                <a:pPr marL="0" indent="0">
                  <a:buNone/>
                </a:pPr>
                <a:endParaRPr lang="en-US" dirty="0"/>
              </a:p>
              <a:p>
                <a:pPr marL="0" indent="0">
                  <a:buNone/>
                </a:pPr>
                <a:r>
                  <a:rPr lang="en-US" dirty="0"/>
                  <a:t>The MOCC method is computationally intensive, requiring a substantial amount of time to calculate the cross section at a single point for a given system. Also, there is a significant amount of time required to prepare the data for a system. The study of multiple systems using this method is not practical on typical PCs.</a:t>
                </a:r>
              </a:p>
            </p:txBody>
          </p:sp>
        </mc:Choice>
        <mc:Fallback xmlns="">
          <p:sp>
            <p:nvSpPr>
              <p:cNvPr id="3" name="Content Placeholder 2">
                <a:extLst>
                  <a:ext uri="{FF2B5EF4-FFF2-40B4-BE49-F238E27FC236}">
                    <a16:creationId xmlns:a16="http://schemas.microsoft.com/office/drawing/2014/main" id="{FC02D12E-B00A-4D23-9FFC-79BB6580D77C}"/>
                  </a:ext>
                </a:extLst>
              </p:cNvPr>
              <p:cNvSpPr>
                <a:spLocks noGrp="1" noRot="1" noChangeAspect="1" noMove="1" noResize="1" noEditPoints="1" noAdjustHandles="1" noChangeArrowheads="1" noChangeShapeType="1" noTextEdit="1"/>
              </p:cNvSpPr>
              <p:nvPr>
                <p:ph idx="1"/>
              </p:nvPr>
            </p:nvSpPr>
            <p:spPr>
              <a:blipFill>
                <a:blip r:embed="rId2"/>
                <a:stretch>
                  <a:fillRect l="-1217" t="-2241" r="-1043"/>
                </a:stretch>
              </a:blipFill>
            </p:spPr>
            <p:txBody>
              <a:bodyPr/>
              <a:lstStyle/>
              <a:p>
                <a:r>
                  <a:rPr lang="en-US">
                    <a:noFill/>
                  </a:rPr>
                  <a:t> </a:t>
                </a:r>
              </a:p>
            </p:txBody>
          </p:sp>
        </mc:Fallback>
      </mc:AlternateContent>
    </p:spTree>
    <p:extLst>
      <p:ext uri="{BB962C8B-B14F-4D97-AF65-F5344CB8AC3E}">
        <p14:creationId xmlns:p14="http://schemas.microsoft.com/office/powerpoint/2010/main" val="40994112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71F4BC-559D-4EC7-8769-CA339D51B266}"/>
              </a:ext>
            </a:extLst>
          </p:cNvPr>
          <p:cNvSpPr>
            <a:spLocks noGrp="1"/>
          </p:cNvSpPr>
          <p:nvPr>
            <p:ph type="title"/>
          </p:nvPr>
        </p:nvSpPr>
        <p:spPr/>
        <p:txBody>
          <a:bodyPr/>
          <a:lstStyle/>
          <a:p>
            <a:r>
              <a:rPr lang="en-US" dirty="0"/>
              <a:t>Theory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3C8990B-CBB8-4501-8609-10FE2C3DE0F2}"/>
                  </a:ext>
                </a:extLst>
              </p:cNvPr>
              <p:cNvSpPr>
                <a:spLocks noGrp="1"/>
              </p:cNvSpPr>
              <p:nvPr>
                <p:ph idx="1"/>
              </p:nvPr>
            </p:nvSpPr>
            <p:spPr/>
            <p:txBody>
              <a:bodyPr/>
              <a:lstStyle/>
              <a:p>
                <a:pPr marL="0" indent="0">
                  <a:buNone/>
                </a:pPr>
                <a:r>
                  <a:rPr lang="en-US" dirty="0"/>
                  <a:t>Single electron capture (SEC) charge exchange between two particles can be described by</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𝑋</m:t>
                          </m:r>
                        </m:e>
                        <m:sup>
                          <m:r>
                            <a:rPr lang="en-US" b="0" i="1" smtClean="0">
                              <a:latin typeface="Cambria Math" panose="02040503050406030204" pitchFamily="18" charset="0"/>
                            </a:rPr>
                            <m:t>𝑞</m:t>
                          </m:r>
                          <m:r>
                            <a:rPr lang="en-US" b="0" i="1" smtClean="0">
                              <a:latin typeface="Cambria Math" panose="02040503050406030204" pitchFamily="18" charset="0"/>
                            </a:rPr>
                            <m:t>+</m:t>
                          </m:r>
                        </m:sup>
                      </m:sSup>
                      <m:r>
                        <a:rPr lang="en-US" b="0" i="1" smtClean="0">
                          <a:latin typeface="Cambria Math" panose="02040503050406030204" pitchFamily="18" charset="0"/>
                        </a:rPr>
                        <m:t>+</m:t>
                      </m:r>
                      <m:r>
                        <a:rPr lang="en-US" b="0" i="1" smtClean="0">
                          <a:latin typeface="Cambria Math" panose="02040503050406030204" pitchFamily="18" charset="0"/>
                        </a:rPr>
                        <m:t>𝑌</m:t>
                      </m:r>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𝑠</m:t>
                          </m:r>
                        </m:e>
                      </m:d>
                      <m:r>
                        <a:rPr lang="en-US" b="0" i="1" smtClean="0">
                          <a:latin typeface="Cambria Math" panose="02040503050406030204" pitchFamily="18" charset="0"/>
                        </a:rPr>
                        <m:t>→</m:t>
                      </m:r>
                      <m:r>
                        <a:rPr lang="en-US" b="0" i="1" smtClean="0">
                          <a:latin typeface="Cambria Math" panose="02040503050406030204" pitchFamily="18" charset="0"/>
                        </a:rPr>
                        <m:t>𝑋</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r>
                                <a:rPr lang="en-US" b="0" i="1" smtClean="0">
                                  <a:latin typeface="Cambria Math" panose="02040503050406030204" pitchFamily="18" charset="0"/>
                                </a:rPr>
                                <m:t>𝑛</m:t>
                              </m:r>
                              <m:r>
                                <a:rPr lang="en-US" b="0" i="1" smtClean="0">
                                  <a:latin typeface="Cambria Math" panose="02040503050406030204" pitchFamily="18" charset="0"/>
                                </a:rPr>
                                <m:t>,ℓ</m:t>
                              </m:r>
                            </m:e>
                          </m:d>
                        </m:e>
                        <m:sup>
                          <m:r>
                            <a:rPr lang="en-US" b="0" i="1" smtClean="0">
                              <a:latin typeface="Cambria Math" panose="02040503050406030204" pitchFamily="18" charset="0"/>
                            </a:rPr>
                            <m:t>(</m:t>
                          </m:r>
                          <m:r>
                            <a:rPr lang="en-US" b="0" i="1" smtClean="0">
                              <a:latin typeface="Cambria Math" panose="02040503050406030204" pitchFamily="18" charset="0"/>
                            </a:rPr>
                            <m:t>𝑞</m:t>
                          </m:r>
                          <m:r>
                            <a:rPr lang="en-US" b="0" i="1" smtClean="0">
                              <a:latin typeface="Cambria Math" panose="02040503050406030204" pitchFamily="18" charset="0"/>
                            </a:rPr>
                            <m:t>−1)+</m:t>
                          </m:r>
                        </m:sup>
                      </m:sSup>
                      <m:r>
                        <a:rPr lang="en-US" b="0" i="1" smtClean="0">
                          <a:latin typeface="Cambria Math" panose="02040503050406030204" pitchFamily="18" charset="0"/>
                        </a:rPr>
                        <m:t>+</m:t>
                      </m:r>
                      <m:r>
                        <a:rPr lang="en-US" b="0" i="1" smtClean="0">
                          <a:latin typeface="Cambria Math" panose="02040503050406030204" pitchFamily="18" charset="0"/>
                        </a:rPr>
                        <m:t>𝑌</m:t>
                      </m:r>
                      <m:r>
                        <a:rPr lang="en-US" b="0" i="1" smtClean="0">
                          <a:latin typeface="Cambria Math" panose="02040503050406030204" pitchFamily="18" charset="0"/>
                        </a:rPr>
                        <m:t>+</m:t>
                      </m:r>
                      <m:r>
                        <a:rPr lang="en-US" b="0" i="1" smtClean="0">
                          <a:latin typeface="Cambria Math" panose="02040503050406030204" pitchFamily="18" charset="0"/>
                        </a:rPr>
                        <m:t>𝐸</m:t>
                      </m:r>
                      <m:r>
                        <a:rPr lang="en-US" b="0" i="1" smtClean="0">
                          <a:latin typeface="Cambria Math" panose="02040503050406030204" pitchFamily="18" charset="0"/>
                        </a:rPr>
                        <m:t>.</m:t>
                      </m:r>
                    </m:oMath>
                  </m:oMathPara>
                </a14:m>
                <a:endParaRPr lang="en-US" b="0" dirty="0"/>
              </a:p>
            </p:txBody>
          </p:sp>
        </mc:Choice>
        <mc:Fallback xmlns="">
          <p:sp>
            <p:nvSpPr>
              <p:cNvPr id="3" name="Content Placeholder 2">
                <a:extLst>
                  <a:ext uri="{FF2B5EF4-FFF2-40B4-BE49-F238E27FC236}">
                    <a16:creationId xmlns:a16="http://schemas.microsoft.com/office/drawing/2014/main" id="{83C8990B-CBB8-4501-8609-10FE2C3DE0F2}"/>
                  </a:ext>
                </a:extLst>
              </p:cNvPr>
              <p:cNvSpPr>
                <a:spLocks noGrp="1" noRot="1" noChangeAspect="1" noMove="1" noResize="1" noEditPoints="1" noAdjustHandles="1" noChangeArrowheads="1" noChangeShapeType="1" noTextEdit="1"/>
              </p:cNvSpPr>
              <p:nvPr>
                <p:ph idx="1"/>
              </p:nvPr>
            </p:nvSpPr>
            <p:spPr>
              <a:blipFill>
                <a:blip r:embed="rId2"/>
                <a:stretch>
                  <a:fillRect l="-1217" t="-2241"/>
                </a:stretch>
              </a:blipFill>
            </p:spPr>
            <p:txBody>
              <a:bodyPr/>
              <a:lstStyle/>
              <a:p>
                <a:r>
                  <a:rPr lang="en-US">
                    <a:noFill/>
                  </a:rPr>
                  <a:t> </a:t>
                </a:r>
              </a:p>
            </p:txBody>
          </p:sp>
        </mc:Fallback>
      </mc:AlternateContent>
    </p:spTree>
    <p:extLst>
      <p:ext uri="{BB962C8B-B14F-4D97-AF65-F5344CB8AC3E}">
        <p14:creationId xmlns:p14="http://schemas.microsoft.com/office/powerpoint/2010/main" val="323165515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667</TotalTime>
  <Words>2821</Words>
  <Application>Microsoft Office PowerPoint</Application>
  <PresentationFormat>Widescreen</PresentationFormat>
  <Paragraphs>242</Paragraphs>
  <Slides>77</Slides>
  <Notes>0</Notes>
  <HiddenSlides>0</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2</vt:i4>
      </vt:variant>
      <vt:variant>
        <vt:lpstr>Slide Titles</vt:lpstr>
      </vt:variant>
      <vt:variant>
        <vt:i4>77</vt:i4>
      </vt:variant>
    </vt:vector>
  </HeadingPairs>
  <TitlesOfParts>
    <vt:vector size="84" baseType="lpstr">
      <vt:lpstr>Arial</vt:lpstr>
      <vt:lpstr>Calibri</vt:lpstr>
      <vt:lpstr>Calibri Light</vt:lpstr>
      <vt:lpstr>Cambria Math</vt:lpstr>
      <vt:lpstr>Office Theme</vt:lpstr>
      <vt:lpstr>Acrobat Document</vt:lpstr>
      <vt:lpstr>Adobe Acrobat Document</vt:lpstr>
      <vt:lpstr>Single Electron Capture from Atomic and Molecular Collisions Using Advanced Theoretical Methods</vt:lpstr>
      <vt:lpstr>Abstract</vt:lpstr>
      <vt:lpstr>Introduction</vt:lpstr>
      <vt:lpstr>PowerPoint Presentation</vt:lpstr>
      <vt:lpstr>PowerPoint Presentation</vt:lpstr>
      <vt:lpstr>PowerPoint Presentation</vt:lpstr>
      <vt:lpstr>PowerPoint Presentation</vt:lpstr>
      <vt:lpstr>PowerPoint Presentation</vt:lpstr>
      <vt:lpstr>Theory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Ne and Mg ions with H and He</vt:lpstr>
      <vt:lpstr>PowerPoint Presentation</vt:lpstr>
      <vt:lpstr>MCLZ total cross sections</vt:lpstr>
      <vt:lpstr>Ne^(10+)+H→Ne^(9+)+H^+ (low energy, statistical) Compared with classical trajectory Monte Carlo</vt:lpstr>
      <vt:lpstr>PowerPoint Presentation</vt:lpstr>
      <vt:lpstr>PowerPoint Presentation</vt:lpstr>
      <vt:lpstr>Ne^(10+)+H→Ne^(9+)+H^+ total cross section comparison</vt:lpstr>
      <vt:lpstr>PowerPoint Presentation</vt:lpstr>
      <vt:lpstr>Ne^(10+)+H→Ne^(9+)+H^+ n-resolved comparison</vt:lpstr>
      <vt:lpstr>PowerPoint Presentation</vt:lpstr>
      <vt:lpstr>Ne^(10+)+He→Ne^(9+)+He^+</vt:lpstr>
      <vt:lpstr>Ne^(10+)+He→Ne^(9+)+He^+ CTMC cross sections of Ali et al. (2010)</vt:lpstr>
      <vt:lpstr>Ne^(9+)+H→Ne^(8+)+H^+</vt:lpstr>
      <vt:lpstr>Ne^(9+)+H→Ne^(8+)+H^+ CTMC (Schultz and Kristić 1996)</vt:lpstr>
      <vt:lpstr>Ne^(8+)+H→Ne^(7+)+H^+ (a) X=H, (b) X=H, (c) X=He, (d) X=He</vt:lpstr>
      <vt:lpstr>Ne^(8+)+H→Ne^(7+)+H^+ CTMC (Schultz and Kristić 1996)</vt:lpstr>
      <vt:lpstr>Mg^(12+)+H→Mg^(11+)+H^+</vt:lpstr>
      <vt:lpstr>Mg^(12+)+H→Mg^(11+)+H^+</vt:lpstr>
      <vt:lpstr>Mg^(12+)+He→Mg^(11+)+He^+</vt:lpstr>
      <vt:lpstr>Mg^(12+)+He→Mg^(11+)+He^+</vt:lpstr>
      <vt:lpstr>Mg^(11+)+H→Mg^(10+)+H^+ singlets/triplets</vt:lpstr>
      <vt:lpstr>Mg^(11+)+H→Mg^(10+)+H^+</vt:lpstr>
      <vt:lpstr>Mg^(11+)+He→Mg^(10+)+He^+</vt:lpstr>
      <vt:lpstr>Mg^(10+)+X→Mg^(9+)+X^+</vt:lpstr>
      <vt:lpstr>Mg^(9+)+H→Mg^(8+)+H^+ singlets/triplets</vt:lpstr>
      <vt:lpstr>Mg^(9+)+He→Mg^(8+)+He^+</vt:lpstr>
      <vt:lpstr>Mg^(8+)+X→Mg^(7+)+X^+</vt:lpstr>
      <vt:lpstr>Summary</vt:lpstr>
      <vt:lpstr>Fe with H, H_2, He, H_2 O, CO, CO_2, and N_2</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Fe^(9+)+H_2→Fe^(8+)+H_2^+</vt:lpstr>
      <vt:lpstr>Fe^(9+)+He→Fe^(8+)+He^+</vt:lpstr>
      <vt:lpstr>PowerPoint Presentation</vt:lpstr>
      <vt:lpstr>PowerPoint Presentation</vt:lpstr>
      <vt:lpstr>PowerPoint Presentation</vt:lpstr>
      <vt:lpstr>Fe^(9+)+N_2→Fe^(8+)+N_2^+</vt:lpstr>
      <vt:lpstr>PowerPoint Presentation</vt:lpstr>
      <vt:lpstr>Fe^(8+)+H_(1-2)→Fe^(7+)+H_(1-2)^+</vt:lpstr>
      <vt:lpstr>PowerPoint Presentation</vt:lpstr>
      <vt:lpstr>PowerPoint Presentation</vt:lpstr>
      <vt:lpstr>Fe^(8+)+N_2→Fe^(7+)+N_2^+</vt:lpstr>
      <vt:lpstr>Summary</vt:lpstr>
      <vt:lpstr>Ne^(9+)+H→Ne^(8+)+H^+</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Summary</vt:lpstr>
      <vt:lpstr>Stüeckelberg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Single Electron Capture from Atomic and Molecular Collisions Using Advanced Theoretical Methods</dc:title>
  <dc:creator>Mike Malone</dc:creator>
  <cp:lastModifiedBy>Mike Malone</cp:lastModifiedBy>
  <cp:revision>53</cp:revision>
  <dcterms:created xsi:type="dcterms:W3CDTF">2019-04-17T20:02:32Z</dcterms:created>
  <dcterms:modified xsi:type="dcterms:W3CDTF">2019-04-18T21:09:25Z</dcterms:modified>
</cp:coreProperties>
</file>